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Lato"/>
      <p:regular r:id="rId41"/>
      <p:bold r:id="rId42"/>
      <p:italic r:id="rId43"/>
      <p:boldItalic r:id="rId44"/>
    </p:embeddedFont>
    <p:embeddedFont>
      <p:font typeface="Google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5A1D6A-53B2-4413-B44A-2082354D5E1B}">
  <a:tblStyle styleId="{2A5A1D6A-53B2-4413-B44A-2082354D5E1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3.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5.xml"/><Relationship Id="rId44" Type="http://schemas.openxmlformats.org/officeDocument/2006/relationships/font" Target="fonts/Lato-boldItalic.fntdata"/><Relationship Id="rId21" Type="http://schemas.openxmlformats.org/officeDocument/2006/relationships/slide" Target="slides/slide14.xml"/><Relationship Id="rId43" Type="http://schemas.openxmlformats.org/officeDocument/2006/relationships/font" Target="fonts/Lato-italic.fntdata"/><Relationship Id="rId24" Type="http://schemas.openxmlformats.org/officeDocument/2006/relationships/slide" Target="slides/slide17.xml"/><Relationship Id="rId46" Type="http://schemas.openxmlformats.org/officeDocument/2006/relationships/font" Target="fonts/GoogleSans-bold.fntdata"/><Relationship Id="rId23" Type="http://schemas.openxmlformats.org/officeDocument/2006/relationships/slide" Target="slides/slide16.xml"/><Relationship Id="rId45" Type="http://schemas.openxmlformats.org/officeDocument/2006/relationships/font" Target="fonts/Google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GoogleSans-boldItalic.fntdata"/><Relationship Id="rId25" Type="http://schemas.openxmlformats.org/officeDocument/2006/relationships/slide" Target="slides/slide18.xml"/><Relationship Id="rId47" Type="http://schemas.openxmlformats.org/officeDocument/2006/relationships/font" Target="fonts/GoogleSans-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Nunito-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Nunito-italic.fntdata"/><Relationship Id="rId16" Type="http://schemas.openxmlformats.org/officeDocument/2006/relationships/slide" Target="slides/slide9.xml"/><Relationship Id="rId38" Type="http://schemas.openxmlformats.org/officeDocument/2006/relationships/font" Target="fonts/Nuni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da92bddd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135" name="Google Shape;135;gdda92bddd1_2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da92bddd1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Hisyam</a:t>
            </a:r>
            <a:endParaRPr/>
          </a:p>
        </p:txBody>
      </p:sp>
      <p:sp>
        <p:nvSpPr>
          <p:cNvPr id="251" name="Google Shape;251;gdda92bddd1_2_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da92bddd1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Hisyam</a:t>
            </a:r>
            <a:endParaRPr/>
          </a:p>
        </p:txBody>
      </p:sp>
      <p:sp>
        <p:nvSpPr>
          <p:cNvPr id="265" name="Google Shape;265;gdda92bddd1_2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da92bddd1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Rian</a:t>
            </a:r>
            <a:endParaRPr/>
          </a:p>
        </p:txBody>
      </p:sp>
      <p:sp>
        <p:nvSpPr>
          <p:cNvPr id="278" name="Google Shape;278;gdda92bddd1_2_2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da92bddd1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Rian</a:t>
            </a:r>
            <a:endParaRPr/>
          </a:p>
        </p:txBody>
      </p:sp>
      <p:sp>
        <p:nvSpPr>
          <p:cNvPr id="291" name="Google Shape;291;gdda92bddd1_2_2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da92bddd1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Gustavo</a:t>
            </a:r>
            <a:endParaRPr/>
          </a:p>
        </p:txBody>
      </p:sp>
      <p:sp>
        <p:nvSpPr>
          <p:cNvPr id="302" name="Google Shape;302;gdda92bddd1_2_2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da92bddd1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Gustavo</a:t>
            </a:r>
            <a:endParaRPr/>
          </a:p>
        </p:txBody>
      </p:sp>
      <p:sp>
        <p:nvSpPr>
          <p:cNvPr id="316" name="Google Shape;316;gdda92bddd1_2_2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da92bddd1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Gustavo</a:t>
            </a:r>
            <a:endParaRPr/>
          </a:p>
        </p:txBody>
      </p:sp>
      <p:sp>
        <p:nvSpPr>
          <p:cNvPr id="355" name="Google Shape;355;gdda92bddd1_2_3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da92bddd1_2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dda92bddd1_2_3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da92bddd1_2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Yohana</a:t>
            </a:r>
            <a:endParaRPr/>
          </a:p>
        </p:txBody>
      </p:sp>
      <p:sp>
        <p:nvSpPr>
          <p:cNvPr id="382" name="Google Shape;382;gdda92bddd1_2_3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da92bddd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Yohana</a:t>
            </a:r>
            <a:endParaRPr/>
          </a:p>
        </p:txBody>
      </p:sp>
      <p:sp>
        <p:nvSpPr>
          <p:cNvPr id="435" name="Google Shape;435;gdda92bddd1_2_4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da92bddd1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143" name="Google Shape;143;gdda92bddd1_2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da92bddd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da92bddd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da92bddd1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da92bddd1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da92bddd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Yohana</a:t>
            </a:r>
            <a:endParaRPr/>
          </a:p>
        </p:txBody>
      </p:sp>
      <p:sp>
        <p:nvSpPr>
          <p:cNvPr id="461" name="Google Shape;461;gdda92bddd1_2_4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da92bddd1_2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dda92bddd1_2_4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da92bddd1_2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da92bddd1_2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da92bddd1_2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dda92bddd1_2_5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da92bddd1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152" name="Google Shape;152;gdda92bddd1_2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da92bddd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171" name="Google Shape;171;gdda92bddd1_2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da92bddd1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buyers who are looking for food from Pedagang Keliling will know where to order</a:t>
            </a:r>
            <a:endParaRPr/>
          </a:p>
        </p:txBody>
      </p:sp>
      <p:sp>
        <p:nvSpPr>
          <p:cNvPr id="190" name="Google Shape;190;gdda92bddd1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da92bddd1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Tiara</a:t>
            </a:r>
            <a:endParaRPr/>
          </a:p>
        </p:txBody>
      </p:sp>
      <p:sp>
        <p:nvSpPr>
          <p:cNvPr id="210" name="Google Shape;210;gdda92bddd1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da92bddd1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222" name="Google Shape;222;gdda92bddd1_2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da92bddd1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Bintang</a:t>
            </a:r>
            <a:endParaRPr/>
          </a:p>
        </p:txBody>
      </p:sp>
      <p:sp>
        <p:nvSpPr>
          <p:cNvPr id="231" name="Google Shape;231;gdda92bddd1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da92bddd1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dda92bddd1_2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2"/>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7"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7"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6"/>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noAutofit/>
          </a:bodyPr>
          <a:lstStyle>
            <a:lvl1pPr lvl="0"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 name="Google Shape;127;p25"/>
          <p:cNvGrpSpPr/>
          <p:nvPr/>
        </p:nvGrpSpPr>
        <p:grpSpPr>
          <a:xfrm>
            <a:off x="830394" y="1191276"/>
            <a:ext cx="745764" cy="45826"/>
            <a:chOff x="4580561" y="2589004"/>
            <a:chExt cx="1064464" cy="25200"/>
          </a:xfrm>
        </p:grpSpPr>
        <p:sp>
          <p:nvSpPr>
            <p:cNvPr id="128" name="Google Shape;128;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31" name="Google Shape;131;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32" name="Google Shape;132;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0.jpg"/><Relationship Id="rId5"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7.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3.png"/><Relationship Id="rId12"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7.png"/><Relationship Id="rId9" Type="http://schemas.openxmlformats.org/officeDocument/2006/relationships/image" Target="../media/image56.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7.png"/><Relationship Id="rId8" Type="http://schemas.openxmlformats.org/officeDocument/2006/relationships/image" Target="../media/image50.png"/></Relationships>
</file>

<file path=ppt/slides/_rels/slide24.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59.png"/><Relationship Id="rId7" Type="http://schemas.openxmlformats.org/officeDocument/2006/relationships/image" Target="../media/image57.png"/><Relationship Id="rId8"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p:nvPr/>
        </p:nvSpPr>
        <p:spPr>
          <a:xfrm>
            <a:off x="-1962038" y="-1668787"/>
            <a:ext cx="8443229" cy="8481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8" name="Google Shape;138;p26"/>
          <p:cNvPicPr preferRelativeResize="0"/>
          <p:nvPr/>
        </p:nvPicPr>
        <p:blipFill rotWithShape="1">
          <a:blip r:embed="rId3">
            <a:alphaModFix/>
          </a:blip>
          <a:srcRect b="0" l="0" r="0" t="0"/>
          <a:stretch/>
        </p:blipFill>
        <p:spPr>
          <a:xfrm rot="-153927">
            <a:off x="5447035" y="2039901"/>
            <a:ext cx="4544405" cy="4544405"/>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6879702" y="269422"/>
            <a:ext cx="2049338" cy="740323"/>
          </a:xfrm>
          <a:prstGeom prst="rect">
            <a:avLst/>
          </a:prstGeom>
          <a:noFill/>
          <a:ln>
            <a:noFill/>
          </a:ln>
        </p:spPr>
      </p:pic>
      <p:sp>
        <p:nvSpPr>
          <p:cNvPr id="140" name="Google Shape;140;p26"/>
          <p:cNvSpPr txBox="1"/>
          <p:nvPr/>
        </p:nvSpPr>
        <p:spPr>
          <a:xfrm>
            <a:off x="236765" y="1392857"/>
            <a:ext cx="5284800" cy="7696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0" u="none" cap="none" strike="noStrike">
                <a:solidFill>
                  <a:srgbClr val="FE502D"/>
                </a:solidFill>
              </a:rPr>
              <a:t>DOLLING APP</a:t>
            </a:r>
            <a:endParaRPr b="1"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p:nvPr/>
        </p:nvSpPr>
        <p:spPr>
          <a:xfrm>
            <a:off x="0" y="0"/>
            <a:ext cx="1858483" cy="5143500"/>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grpSp>
        <p:nvGrpSpPr>
          <p:cNvPr id="254" name="Google Shape;254;p35"/>
          <p:cNvGrpSpPr/>
          <p:nvPr/>
        </p:nvGrpSpPr>
        <p:grpSpPr>
          <a:xfrm>
            <a:off x="2069390" y="185507"/>
            <a:ext cx="4179038" cy="1125567"/>
            <a:chOff x="0" y="0"/>
            <a:chExt cx="11144100" cy="3001511"/>
          </a:xfrm>
        </p:grpSpPr>
        <p:sp>
          <p:nvSpPr>
            <p:cNvPr id="255" name="Google Shape;255;p35"/>
            <p:cNvSpPr txBox="1"/>
            <p:nvPr/>
          </p:nvSpPr>
          <p:spPr>
            <a:xfrm>
              <a:off x="0" y="0"/>
              <a:ext cx="11144100" cy="174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E502D"/>
                  </a:solidFill>
                </a:rPr>
                <a:t>Android </a:t>
              </a:r>
              <a:endParaRPr b="1" sz="700"/>
            </a:p>
          </p:txBody>
        </p:sp>
        <p:sp>
          <p:nvSpPr>
            <p:cNvPr id="256" name="Google Shape;256;p35"/>
            <p:cNvSpPr txBox="1"/>
            <p:nvPr/>
          </p:nvSpPr>
          <p:spPr>
            <a:xfrm>
              <a:off x="0" y="2433821"/>
              <a:ext cx="11143953" cy="567690"/>
            </a:xfrm>
            <a:prstGeom prst="rect">
              <a:avLst/>
            </a:prstGeom>
            <a:noFill/>
            <a:ln>
              <a:noFill/>
            </a:ln>
          </p:spPr>
          <p:txBody>
            <a:bodyPr anchorCtr="0" anchor="t" bIns="0" lIns="0" spcFirstLastPara="1" rIns="0" wrap="square" tIns="0">
              <a:spAutoFit/>
            </a:bodyPr>
            <a:lstStyle/>
            <a:p>
              <a:pPr indent="0" lvl="0" marL="0" marR="0" rtl="0" algn="l">
                <a:lnSpc>
                  <a:spcPct val="187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57" name="Google Shape;257;p35"/>
          <p:cNvPicPr preferRelativeResize="0"/>
          <p:nvPr/>
        </p:nvPicPr>
        <p:blipFill rotWithShape="1">
          <a:blip r:embed="rId3">
            <a:alphaModFix/>
          </a:blip>
          <a:srcRect b="0" l="0" r="0" t="0"/>
          <a:stretch/>
        </p:blipFill>
        <p:spPr>
          <a:xfrm>
            <a:off x="113484" y="1970579"/>
            <a:ext cx="1600499" cy="2023620"/>
          </a:xfrm>
          <a:prstGeom prst="rect">
            <a:avLst/>
          </a:prstGeom>
          <a:noFill/>
          <a:ln>
            <a:noFill/>
          </a:ln>
        </p:spPr>
      </p:pic>
      <p:sp>
        <p:nvSpPr>
          <p:cNvPr id="258" name="Google Shape;258;p35"/>
          <p:cNvSpPr txBox="1"/>
          <p:nvPr/>
        </p:nvSpPr>
        <p:spPr>
          <a:xfrm>
            <a:off x="2069388" y="943613"/>
            <a:ext cx="43314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Calibri"/>
              <a:ea typeface="Calibri"/>
              <a:cs typeface="Calibri"/>
              <a:sym typeface="Calibri"/>
            </a:endParaRPr>
          </a:p>
        </p:txBody>
      </p:sp>
      <p:pic>
        <p:nvPicPr>
          <p:cNvPr id="259" name="Google Shape;259;p35"/>
          <p:cNvPicPr preferRelativeResize="0"/>
          <p:nvPr/>
        </p:nvPicPr>
        <p:blipFill>
          <a:blip r:embed="rId4">
            <a:alphaModFix/>
          </a:blip>
          <a:stretch>
            <a:fillRect/>
          </a:stretch>
        </p:blipFill>
        <p:spPr>
          <a:xfrm>
            <a:off x="7268262" y="943630"/>
            <a:ext cx="1570650" cy="3490320"/>
          </a:xfrm>
          <a:prstGeom prst="rect">
            <a:avLst/>
          </a:prstGeom>
          <a:noFill/>
          <a:ln>
            <a:noFill/>
          </a:ln>
        </p:spPr>
      </p:pic>
      <p:pic>
        <p:nvPicPr>
          <p:cNvPr id="260" name="Google Shape;260;p35"/>
          <p:cNvPicPr preferRelativeResize="0"/>
          <p:nvPr/>
        </p:nvPicPr>
        <p:blipFill>
          <a:blip r:embed="rId5">
            <a:alphaModFix/>
          </a:blip>
          <a:stretch>
            <a:fillRect/>
          </a:stretch>
        </p:blipFill>
        <p:spPr>
          <a:xfrm>
            <a:off x="5521763" y="943606"/>
            <a:ext cx="1570650" cy="3490363"/>
          </a:xfrm>
          <a:prstGeom prst="rect">
            <a:avLst/>
          </a:prstGeom>
          <a:noFill/>
          <a:ln>
            <a:noFill/>
          </a:ln>
        </p:spPr>
      </p:pic>
      <p:sp>
        <p:nvSpPr>
          <p:cNvPr id="261" name="Google Shape;261;p35"/>
          <p:cNvSpPr txBox="1"/>
          <p:nvPr/>
        </p:nvSpPr>
        <p:spPr>
          <a:xfrm>
            <a:off x="2069389" y="1027275"/>
            <a:ext cx="3206400" cy="283800"/>
          </a:xfrm>
          <a:prstGeom prst="rect">
            <a:avLst/>
          </a:prstGeom>
          <a:noFill/>
          <a:ln>
            <a:noFill/>
          </a:ln>
        </p:spPr>
        <p:txBody>
          <a:bodyPr anchorCtr="0" anchor="t" bIns="0" lIns="0" spcFirstLastPara="1" rIns="0" wrap="square" tIns="0">
            <a:spAutoFit/>
          </a:bodyPr>
          <a:lstStyle/>
          <a:p>
            <a:pPr indent="0" lvl="0" marL="0" marR="0" rtl="0" algn="l">
              <a:lnSpc>
                <a:spcPct val="139978"/>
              </a:lnSpc>
              <a:spcBef>
                <a:spcPts val="0"/>
              </a:spcBef>
              <a:spcAft>
                <a:spcPts val="0"/>
              </a:spcAft>
              <a:buNone/>
            </a:pPr>
            <a:r>
              <a:rPr b="1" lang="en" sz="1800">
                <a:latin typeface="Roboto"/>
                <a:ea typeface="Roboto"/>
                <a:cs typeface="Roboto"/>
                <a:sym typeface="Roboto"/>
              </a:rPr>
              <a:t>DOLLING - BUYER APP</a:t>
            </a:r>
            <a:endParaRPr sz="700"/>
          </a:p>
        </p:txBody>
      </p:sp>
      <p:sp>
        <p:nvSpPr>
          <p:cNvPr id="262" name="Google Shape;262;p35"/>
          <p:cNvSpPr txBox="1"/>
          <p:nvPr/>
        </p:nvSpPr>
        <p:spPr>
          <a:xfrm>
            <a:off x="2069388" y="1444413"/>
            <a:ext cx="3206400" cy="2649600"/>
          </a:xfrm>
          <a:prstGeom prst="rect">
            <a:avLst/>
          </a:prstGeom>
          <a:noFill/>
          <a:ln>
            <a:noFill/>
          </a:ln>
        </p:spPr>
        <p:txBody>
          <a:bodyPr anchorCtr="0" anchor="t" bIns="0" lIns="0" spcFirstLastPara="1" rIns="0" wrap="square" tIns="0">
            <a:spAutoFit/>
          </a:bodyPr>
          <a:lstStyle/>
          <a:p>
            <a:pPr indent="0" lvl="0" marL="0" rtl="0" algn="l">
              <a:lnSpc>
                <a:spcPct val="139946"/>
              </a:lnSpc>
              <a:spcBef>
                <a:spcPts val="0"/>
              </a:spcBef>
              <a:spcAft>
                <a:spcPts val="0"/>
              </a:spcAft>
              <a:buClr>
                <a:schemeClr val="dk1"/>
              </a:buClr>
              <a:buFont typeface="Arial"/>
              <a:buNone/>
            </a:pPr>
            <a:r>
              <a:rPr lang="en" sz="1100">
                <a:solidFill>
                  <a:schemeClr val="dk1"/>
                </a:solidFill>
                <a:latin typeface="Roboto"/>
                <a:ea typeface="Roboto"/>
                <a:cs typeface="Roboto"/>
                <a:sym typeface="Roboto"/>
              </a:rPr>
              <a:t>DOLLING consist of two main android mobile application: application for buyer and application for seller.</a:t>
            </a:r>
            <a:endParaRPr sz="1100">
              <a:solidFill>
                <a:schemeClr val="dk1"/>
              </a:solidFill>
              <a:latin typeface="Roboto"/>
              <a:ea typeface="Roboto"/>
              <a:cs typeface="Roboto"/>
              <a:sym typeface="Roboto"/>
            </a:endParaRPr>
          </a:p>
          <a:p>
            <a:pPr indent="0" lvl="0" marL="0" rtl="0" algn="l">
              <a:lnSpc>
                <a:spcPct val="139946"/>
              </a:lnSpc>
              <a:spcBef>
                <a:spcPts val="0"/>
              </a:spcBef>
              <a:spcAft>
                <a:spcPts val="0"/>
              </a:spcAft>
              <a:buClr>
                <a:schemeClr val="dk1"/>
              </a:buClr>
              <a:buFont typeface="Arial"/>
              <a:buNone/>
            </a:pPr>
            <a:r>
              <a:t/>
            </a:r>
            <a:endParaRPr sz="1100">
              <a:solidFill>
                <a:schemeClr val="dk1"/>
              </a:solidFill>
              <a:latin typeface="Roboto"/>
              <a:ea typeface="Roboto"/>
              <a:cs typeface="Roboto"/>
              <a:sym typeface="Roboto"/>
            </a:endParaRPr>
          </a:p>
          <a:p>
            <a:pPr indent="0" lvl="0" marL="0" marR="0" rtl="0" algn="l">
              <a:lnSpc>
                <a:spcPct val="139946"/>
              </a:lnSpc>
              <a:spcBef>
                <a:spcPts val="0"/>
              </a:spcBef>
              <a:spcAft>
                <a:spcPts val="0"/>
              </a:spcAft>
              <a:buNone/>
            </a:pPr>
            <a:r>
              <a:rPr lang="en" sz="1100">
                <a:solidFill>
                  <a:schemeClr val="dk1"/>
                </a:solidFill>
                <a:latin typeface="Roboto"/>
                <a:ea typeface="Roboto"/>
                <a:cs typeface="Roboto"/>
                <a:sym typeface="Roboto"/>
              </a:rPr>
              <a:t>Main application flow for buyer app:</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Buyer choose seller (recommended or nearest seller)</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Buyer pick food menus and quantities as desired</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Buyer do checkout (order confirmation), map activity will appear and show live location of buyer and seller</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Buyer give service review for seller</a:t>
            </a:r>
            <a:endParaRPr sz="11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p:nvPr/>
        </p:nvSpPr>
        <p:spPr>
          <a:xfrm>
            <a:off x="0" y="0"/>
            <a:ext cx="1859997" cy="5147689"/>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grpSp>
        <p:nvGrpSpPr>
          <p:cNvPr id="268" name="Google Shape;268;p36"/>
          <p:cNvGrpSpPr/>
          <p:nvPr/>
        </p:nvGrpSpPr>
        <p:grpSpPr>
          <a:xfrm>
            <a:off x="2069390" y="185507"/>
            <a:ext cx="4179038" cy="1125533"/>
            <a:chOff x="0" y="0"/>
            <a:chExt cx="11144100" cy="3001421"/>
          </a:xfrm>
        </p:grpSpPr>
        <p:sp>
          <p:nvSpPr>
            <p:cNvPr id="269" name="Google Shape;269;p36"/>
            <p:cNvSpPr txBox="1"/>
            <p:nvPr/>
          </p:nvSpPr>
          <p:spPr>
            <a:xfrm>
              <a:off x="0" y="0"/>
              <a:ext cx="11144100" cy="174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E502D"/>
                  </a:solidFill>
                </a:rPr>
                <a:t>Android </a:t>
              </a:r>
              <a:endParaRPr b="1" sz="700"/>
            </a:p>
          </p:txBody>
        </p:sp>
        <p:sp>
          <p:nvSpPr>
            <p:cNvPr id="270" name="Google Shape;270;p36"/>
            <p:cNvSpPr txBox="1"/>
            <p:nvPr/>
          </p:nvSpPr>
          <p:spPr>
            <a:xfrm>
              <a:off x="0" y="2433821"/>
              <a:ext cx="11144100" cy="567600"/>
            </a:xfrm>
            <a:prstGeom prst="rect">
              <a:avLst/>
            </a:prstGeom>
            <a:noFill/>
            <a:ln>
              <a:noFill/>
            </a:ln>
          </p:spPr>
          <p:txBody>
            <a:bodyPr anchorCtr="0" anchor="t" bIns="0" lIns="0" spcFirstLastPara="1" rIns="0" wrap="square" tIns="0">
              <a:spAutoFit/>
            </a:bodyPr>
            <a:lstStyle/>
            <a:p>
              <a:pPr indent="0" lvl="0" marL="0" marR="0" rtl="0" algn="l">
                <a:lnSpc>
                  <a:spcPct val="187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71" name="Google Shape;271;p36"/>
          <p:cNvPicPr preferRelativeResize="0"/>
          <p:nvPr/>
        </p:nvPicPr>
        <p:blipFill rotWithShape="1">
          <a:blip r:embed="rId3">
            <a:alphaModFix/>
          </a:blip>
          <a:srcRect b="0" l="0" r="0" t="0"/>
          <a:stretch/>
        </p:blipFill>
        <p:spPr>
          <a:xfrm>
            <a:off x="113484" y="1970579"/>
            <a:ext cx="1600499" cy="2023620"/>
          </a:xfrm>
          <a:prstGeom prst="rect">
            <a:avLst/>
          </a:prstGeom>
          <a:noFill/>
          <a:ln>
            <a:noFill/>
          </a:ln>
        </p:spPr>
      </p:pic>
      <p:sp>
        <p:nvSpPr>
          <p:cNvPr id="272" name="Google Shape;272;p36"/>
          <p:cNvSpPr txBox="1"/>
          <p:nvPr/>
        </p:nvSpPr>
        <p:spPr>
          <a:xfrm>
            <a:off x="2069388" y="943613"/>
            <a:ext cx="43314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Calibri"/>
              <a:ea typeface="Calibri"/>
              <a:cs typeface="Calibri"/>
              <a:sym typeface="Calibri"/>
            </a:endParaRPr>
          </a:p>
        </p:txBody>
      </p:sp>
      <p:pic>
        <p:nvPicPr>
          <p:cNvPr id="273" name="Google Shape;273;p36"/>
          <p:cNvPicPr preferRelativeResize="0"/>
          <p:nvPr/>
        </p:nvPicPr>
        <p:blipFill>
          <a:blip r:embed="rId4">
            <a:alphaModFix/>
          </a:blip>
          <a:stretch>
            <a:fillRect/>
          </a:stretch>
        </p:blipFill>
        <p:spPr>
          <a:xfrm>
            <a:off x="7003224" y="505089"/>
            <a:ext cx="1860000" cy="4133325"/>
          </a:xfrm>
          <a:prstGeom prst="rect">
            <a:avLst/>
          </a:prstGeom>
          <a:noFill/>
          <a:ln>
            <a:noFill/>
          </a:ln>
        </p:spPr>
      </p:pic>
      <p:sp>
        <p:nvSpPr>
          <p:cNvPr id="274" name="Google Shape;274;p36"/>
          <p:cNvSpPr txBox="1"/>
          <p:nvPr/>
        </p:nvSpPr>
        <p:spPr>
          <a:xfrm>
            <a:off x="2069387" y="1027275"/>
            <a:ext cx="4689600" cy="283800"/>
          </a:xfrm>
          <a:prstGeom prst="rect">
            <a:avLst/>
          </a:prstGeom>
          <a:noFill/>
          <a:ln>
            <a:noFill/>
          </a:ln>
        </p:spPr>
        <p:txBody>
          <a:bodyPr anchorCtr="0" anchor="t" bIns="0" lIns="0" spcFirstLastPara="1" rIns="0" wrap="square" tIns="0">
            <a:spAutoFit/>
          </a:bodyPr>
          <a:lstStyle/>
          <a:p>
            <a:pPr indent="0" lvl="0" marL="0" marR="0" rtl="0" algn="l">
              <a:lnSpc>
                <a:spcPct val="139978"/>
              </a:lnSpc>
              <a:spcBef>
                <a:spcPts val="0"/>
              </a:spcBef>
              <a:spcAft>
                <a:spcPts val="0"/>
              </a:spcAft>
              <a:buNone/>
            </a:pPr>
            <a:r>
              <a:rPr b="1" lang="en" sz="1800">
                <a:latin typeface="Roboto"/>
                <a:ea typeface="Roboto"/>
                <a:cs typeface="Roboto"/>
                <a:sym typeface="Roboto"/>
              </a:rPr>
              <a:t>DOLLING - SELLER APP</a:t>
            </a:r>
            <a:endParaRPr sz="700"/>
          </a:p>
        </p:txBody>
      </p:sp>
      <p:sp>
        <p:nvSpPr>
          <p:cNvPr id="275" name="Google Shape;275;p36"/>
          <p:cNvSpPr txBox="1"/>
          <p:nvPr/>
        </p:nvSpPr>
        <p:spPr>
          <a:xfrm>
            <a:off x="2069387" y="1444413"/>
            <a:ext cx="4689600" cy="1292550"/>
          </a:xfrm>
          <a:prstGeom prst="rect">
            <a:avLst/>
          </a:prstGeom>
          <a:noFill/>
          <a:ln>
            <a:noFill/>
          </a:ln>
        </p:spPr>
        <p:txBody>
          <a:bodyPr anchorCtr="0" anchor="t" bIns="0" lIns="0" spcFirstLastPara="1" rIns="0" wrap="square" tIns="0">
            <a:spAutoFit/>
          </a:bodyPr>
          <a:lstStyle/>
          <a:p>
            <a:pPr indent="0" lvl="0" marL="0" marR="0" rtl="0" algn="l">
              <a:lnSpc>
                <a:spcPct val="139946"/>
              </a:lnSpc>
              <a:spcBef>
                <a:spcPts val="0"/>
              </a:spcBef>
              <a:spcAft>
                <a:spcPts val="0"/>
              </a:spcAft>
              <a:buNone/>
            </a:pPr>
            <a:r>
              <a:rPr lang="en" sz="1100">
                <a:solidFill>
                  <a:schemeClr val="dk1"/>
                </a:solidFill>
                <a:latin typeface="Roboto"/>
                <a:ea typeface="Roboto"/>
                <a:cs typeface="Roboto"/>
                <a:sym typeface="Roboto"/>
              </a:rPr>
              <a:t>Main application flow for seller application:</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Seller do registration for account</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Seller create food menu</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Seller turn on ‘track’ mode so buyer know if seller is being active</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Seller receive and confirm buyer order</a:t>
            </a:r>
            <a:endParaRPr sz="1100">
              <a:solidFill>
                <a:schemeClr val="dk1"/>
              </a:solidFill>
              <a:latin typeface="Roboto"/>
              <a:ea typeface="Roboto"/>
              <a:cs typeface="Roboto"/>
              <a:sym typeface="Roboto"/>
            </a:endParaRPr>
          </a:p>
          <a:p>
            <a:pPr indent="-184150" lvl="0" marL="228600" marR="0" rtl="0" algn="l">
              <a:lnSpc>
                <a:spcPct val="139946"/>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Seller can know buyer review</a:t>
            </a:r>
            <a:endParaRPr sz="11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pSp>
        <p:nvGrpSpPr>
          <p:cNvPr id="280" name="Google Shape;280;p37"/>
          <p:cNvGrpSpPr/>
          <p:nvPr/>
        </p:nvGrpSpPr>
        <p:grpSpPr>
          <a:xfrm>
            <a:off x="2125586" y="980900"/>
            <a:ext cx="6656513" cy="1590850"/>
            <a:chOff x="203200" y="-76200"/>
            <a:chExt cx="17750700" cy="4242267"/>
          </a:xfrm>
        </p:grpSpPr>
        <p:sp>
          <p:nvSpPr>
            <p:cNvPr id="281" name="Google Shape;281;p37"/>
            <p:cNvSpPr txBox="1"/>
            <p:nvPr/>
          </p:nvSpPr>
          <p:spPr>
            <a:xfrm>
              <a:off x="203204" y="1186167"/>
              <a:ext cx="17597400" cy="29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Recommendations use the Nearest Neighbor algorithm where the algorithm displays N recommendations to the user. The algorithm uses the scikit-learn library to simplify implementation. Recommendations work by providing recommendations for other relevant traders given a trader and his info. The features used are coordinates, rating, total rating, and food category. Recommendations are given based on the same food category and some are not from the same food category.</a:t>
              </a:r>
              <a:endParaRPr sz="1100"/>
            </a:p>
          </p:txBody>
        </p:sp>
        <p:sp>
          <p:nvSpPr>
            <p:cNvPr id="282" name="Google Shape;282;p37"/>
            <p:cNvSpPr txBox="1"/>
            <p:nvPr/>
          </p:nvSpPr>
          <p:spPr>
            <a:xfrm>
              <a:off x="203200" y="-76200"/>
              <a:ext cx="17750700" cy="861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100" u="none" cap="none" strike="noStrike">
                  <a:solidFill>
                    <a:srgbClr val="000000"/>
                  </a:solidFill>
                  <a:latin typeface="Roboto"/>
                  <a:ea typeface="Roboto"/>
                  <a:cs typeface="Roboto"/>
                  <a:sym typeface="Roboto"/>
                </a:rPr>
                <a:t>Recommendation </a:t>
              </a:r>
              <a:endParaRPr sz="700"/>
            </a:p>
          </p:txBody>
        </p:sp>
      </p:grpSp>
      <p:grpSp>
        <p:nvGrpSpPr>
          <p:cNvPr id="283" name="Google Shape;283;p37"/>
          <p:cNvGrpSpPr/>
          <p:nvPr/>
        </p:nvGrpSpPr>
        <p:grpSpPr>
          <a:xfrm>
            <a:off x="2125585" y="2606463"/>
            <a:ext cx="6427531" cy="1353812"/>
            <a:chOff x="203200" y="736600"/>
            <a:chExt cx="17750706" cy="3610166"/>
          </a:xfrm>
        </p:grpSpPr>
        <p:sp>
          <p:nvSpPr>
            <p:cNvPr id="284" name="Google Shape;284;p37"/>
            <p:cNvSpPr txBox="1"/>
            <p:nvPr/>
          </p:nvSpPr>
          <p:spPr>
            <a:xfrm>
              <a:off x="203206" y="1998966"/>
              <a:ext cx="17750700" cy="234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Food Image Similarity, we use the CNN model with 3 Convolution + maxpool layers and 2 dense layers with a total parameter of up to 17 million parameters. The model doesn't use a pre-trained model, but makes it from scratch. By using 10 classes and 1000 images for each class, the model gets a train accuracy of 86%, but gets a validation accuracy of 42%.</a:t>
              </a:r>
              <a:endParaRPr sz="1100"/>
            </a:p>
          </p:txBody>
        </p:sp>
        <p:sp>
          <p:nvSpPr>
            <p:cNvPr id="285" name="Google Shape;285;p37"/>
            <p:cNvSpPr txBox="1"/>
            <p:nvPr/>
          </p:nvSpPr>
          <p:spPr>
            <a:xfrm>
              <a:off x="203200" y="736600"/>
              <a:ext cx="17750700" cy="84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100" u="none" cap="none" strike="noStrike">
                  <a:solidFill>
                    <a:srgbClr val="000000"/>
                  </a:solidFill>
                  <a:latin typeface="Roboto"/>
                  <a:ea typeface="Roboto"/>
                  <a:cs typeface="Roboto"/>
                  <a:sym typeface="Roboto"/>
                </a:rPr>
                <a:t>Image Sim</a:t>
              </a:r>
              <a:r>
                <a:rPr b="1" lang="en" sz="2100">
                  <a:latin typeface="Roboto"/>
                  <a:ea typeface="Roboto"/>
                  <a:cs typeface="Roboto"/>
                  <a:sym typeface="Roboto"/>
                </a:rPr>
                <a:t>i</a:t>
              </a:r>
              <a:r>
                <a:rPr b="1" i="0" lang="en" sz="2100" u="none" cap="none" strike="noStrike">
                  <a:solidFill>
                    <a:srgbClr val="000000"/>
                  </a:solidFill>
                  <a:latin typeface="Roboto"/>
                  <a:ea typeface="Roboto"/>
                  <a:cs typeface="Roboto"/>
                  <a:sym typeface="Roboto"/>
                </a:rPr>
                <a:t>larity </a:t>
              </a:r>
              <a:endParaRPr sz="700"/>
            </a:p>
          </p:txBody>
        </p:sp>
      </p:grpSp>
      <p:sp>
        <p:nvSpPr>
          <p:cNvPr id="286" name="Google Shape;286;p37"/>
          <p:cNvSpPr/>
          <p:nvPr/>
        </p:nvSpPr>
        <p:spPr>
          <a:xfrm>
            <a:off x="0" y="0"/>
            <a:ext cx="1859997" cy="5147689"/>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pic>
        <p:nvPicPr>
          <p:cNvPr id="287" name="Google Shape;287;p37"/>
          <p:cNvPicPr preferRelativeResize="0"/>
          <p:nvPr/>
        </p:nvPicPr>
        <p:blipFill rotWithShape="1">
          <a:blip r:embed="rId3">
            <a:alphaModFix/>
          </a:blip>
          <a:srcRect b="0" l="0" r="0" t="0"/>
          <a:stretch/>
        </p:blipFill>
        <p:spPr>
          <a:xfrm>
            <a:off x="113484" y="1970579"/>
            <a:ext cx="1600499" cy="2023620"/>
          </a:xfrm>
          <a:prstGeom prst="rect">
            <a:avLst/>
          </a:prstGeom>
          <a:noFill/>
          <a:ln>
            <a:noFill/>
          </a:ln>
        </p:spPr>
      </p:pic>
      <p:sp>
        <p:nvSpPr>
          <p:cNvPr id="288" name="Google Shape;288;p37"/>
          <p:cNvSpPr txBox="1"/>
          <p:nvPr/>
        </p:nvSpPr>
        <p:spPr>
          <a:xfrm>
            <a:off x="2069390" y="204557"/>
            <a:ext cx="61521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E502D"/>
                </a:solidFill>
              </a:rPr>
              <a:t>Machine Learning  </a:t>
            </a:r>
            <a:endParaRPr b="1"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p:nvPr/>
        </p:nvSpPr>
        <p:spPr>
          <a:xfrm>
            <a:off x="0" y="0"/>
            <a:ext cx="1858483" cy="5143500"/>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sp>
        <p:nvSpPr>
          <p:cNvPr id="294" name="Google Shape;294;p38"/>
          <p:cNvSpPr txBox="1"/>
          <p:nvPr/>
        </p:nvSpPr>
        <p:spPr>
          <a:xfrm>
            <a:off x="2069390" y="1098190"/>
            <a:ext cx="6152041" cy="212884"/>
          </a:xfrm>
          <a:prstGeom prst="rect">
            <a:avLst/>
          </a:prstGeom>
          <a:noFill/>
          <a:ln>
            <a:noFill/>
          </a:ln>
        </p:spPr>
        <p:txBody>
          <a:bodyPr anchorCtr="0" anchor="t" bIns="0" lIns="0" spcFirstLastPara="1" rIns="0" wrap="square" tIns="0">
            <a:spAutoFit/>
          </a:bodyPr>
          <a:lstStyle/>
          <a:p>
            <a:pPr indent="0" lvl="0" marL="0" marR="0" rtl="0" algn="l">
              <a:lnSpc>
                <a:spcPct val="187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pic>
        <p:nvPicPr>
          <p:cNvPr id="295" name="Google Shape;295;p38"/>
          <p:cNvPicPr preferRelativeResize="0"/>
          <p:nvPr/>
        </p:nvPicPr>
        <p:blipFill rotWithShape="1">
          <a:blip r:embed="rId3">
            <a:alphaModFix/>
          </a:blip>
          <a:srcRect b="0" l="0" r="0" t="0"/>
          <a:stretch/>
        </p:blipFill>
        <p:spPr>
          <a:xfrm>
            <a:off x="113484" y="1970579"/>
            <a:ext cx="1600499" cy="2023620"/>
          </a:xfrm>
          <a:prstGeom prst="rect">
            <a:avLst/>
          </a:prstGeom>
          <a:noFill/>
          <a:ln>
            <a:noFill/>
          </a:ln>
        </p:spPr>
      </p:pic>
      <p:grpSp>
        <p:nvGrpSpPr>
          <p:cNvPr id="296" name="Google Shape;296;p38"/>
          <p:cNvGrpSpPr/>
          <p:nvPr/>
        </p:nvGrpSpPr>
        <p:grpSpPr>
          <a:xfrm>
            <a:off x="2069387" y="1023925"/>
            <a:ext cx="6662925" cy="2607400"/>
            <a:chOff x="-7" y="-76200"/>
            <a:chExt cx="17767800" cy="6953068"/>
          </a:xfrm>
        </p:grpSpPr>
        <p:sp>
          <p:nvSpPr>
            <p:cNvPr id="297" name="Google Shape;297;p38"/>
            <p:cNvSpPr txBox="1"/>
            <p:nvPr/>
          </p:nvSpPr>
          <p:spPr>
            <a:xfrm>
              <a:off x="-7" y="738568"/>
              <a:ext cx="17767800" cy="6138300"/>
            </a:xfrm>
            <a:prstGeom prst="rect">
              <a:avLst/>
            </a:prstGeom>
            <a:noFill/>
            <a:ln>
              <a:noFill/>
            </a:ln>
          </p:spPr>
          <p:txBody>
            <a:bodyPr anchorCtr="0" anchor="t" bIns="0" lIns="0" spcFirstLastPara="1" rIns="0" wrap="square" tIns="0">
              <a:spAutoFit/>
            </a:bodyPr>
            <a:lstStyle/>
            <a:p>
              <a:pPr indent="0" lvl="0" marL="0" rtl="0" algn="l">
                <a:lnSpc>
                  <a:spcPct val="139946"/>
                </a:lnSpc>
                <a:spcBef>
                  <a:spcPts val="0"/>
                </a:spcBef>
                <a:spcAft>
                  <a:spcPts val="0"/>
                </a:spcAft>
                <a:buClr>
                  <a:schemeClr val="dk1"/>
                </a:buClr>
                <a:buFont typeface="Arial"/>
                <a:buNone/>
              </a:pPr>
              <a:r>
                <a:rPr lang="en" sz="1100">
                  <a:solidFill>
                    <a:schemeClr val="dk1"/>
                  </a:solidFill>
                  <a:latin typeface="Roboto"/>
                  <a:ea typeface="Roboto"/>
                  <a:cs typeface="Roboto"/>
                  <a:sym typeface="Roboto"/>
                </a:rPr>
                <a:t>For recommendation, because we are using NearestNeighbors and this algorithm is not a learning algorithm, we just randomly generated dataset. During our testing, we are randomly generated vendor example from Kota Malang, Jawa Timur.</a:t>
              </a:r>
              <a:endParaRPr sz="1100">
                <a:latin typeface="Roboto"/>
                <a:ea typeface="Roboto"/>
                <a:cs typeface="Roboto"/>
                <a:sym typeface="Roboto"/>
              </a:endParaRPr>
            </a:p>
            <a:p>
              <a:pPr indent="0" lvl="0" marL="0" marR="0" rtl="0" algn="l">
                <a:lnSpc>
                  <a:spcPct val="139946"/>
                </a:lnSpc>
                <a:spcBef>
                  <a:spcPts val="0"/>
                </a:spcBef>
                <a:spcAft>
                  <a:spcPts val="0"/>
                </a:spcAft>
                <a:buNone/>
              </a:pPr>
              <a:r>
                <a:t/>
              </a:r>
              <a:endParaRPr sz="1100">
                <a:latin typeface="Roboto"/>
                <a:ea typeface="Roboto"/>
                <a:cs typeface="Roboto"/>
                <a:sym typeface="Roboto"/>
              </a:endParaRPr>
            </a:p>
            <a:p>
              <a:pPr indent="0" lvl="0" marL="0" marR="0" rtl="0" algn="l">
                <a:lnSpc>
                  <a:spcPct val="139946"/>
                </a:lnSpc>
                <a:spcBef>
                  <a:spcPts val="0"/>
                </a:spcBef>
                <a:spcAft>
                  <a:spcPts val="0"/>
                </a:spcAft>
                <a:buNone/>
              </a:pPr>
              <a:r>
                <a:rPr lang="en" sz="1100">
                  <a:latin typeface="Roboto"/>
                  <a:ea typeface="Roboto"/>
                  <a:cs typeface="Roboto"/>
                  <a:sym typeface="Roboto"/>
                </a:rPr>
                <a:t>For the food similarity dataset, we are using food101 as our datasets because this datasets contains 101 class with 1000 example each. For this project purpose, considering the limitation of computational power, we are only using 10 class with 1000 examples. Each example is an image with size 384x384 with 3 color channel, RGB.</a:t>
              </a:r>
              <a:endParaRPr sz="1100">
                <a:latin typeface="Roboto"/>
                <a:ea typeface="Roboto"/>
                <a:cs typeface="Roboto"/>
                <a:sym typeface="Roboto"/>
              </a:endParaRPr>
            </a:p>
            <a:p>
              <a:pPr indent="0" lvl="0" marL="0" marR="0" rtl="0" algn="l">
                <a:lnSpc>
                  <a:spcPct val="139946"/>
                </a:lnSpc>
                <a:spcBef>
                  <a:spcPts val="0"/>
                </a:spcBef>
                <a:spcAft>
                  <a:spcPts val="0"/>
                </a:spcAft>
                <a:buNone/>
              </a:pPr>
              <a:r>
                <a:t/>
              </a:r>
              <a:endParaRPr sz="1100">
                <a:latin typeface="Roboto"/>
                <a:ea typeface="Roboto"/>
                <a:cs typeface="Roboto"/>
                <a:sym typeface="Roboto"/>
              </a:endParaRPr>
            </a:p>
            <a:p>
              <a:pPr indent="0" lvl="0" marL="0" marR="0" rtl="0" algn="l">
                <a:lnSpc>
                  <a:spcPct val="139946"/>
                </a:lnSpc>
                <a:spcBef>
                  <a:spcPts val="0"/>
                </a:spcBef>
                <a:spcAft>
                  <a:spcPts val="0"/>
                </a:spcAft>
                <a:buNone/>
              </a:pPr>
              <a:r>
                <a:t/>
              </a:r>
              <a:endParaRPr sz="1100">
                <a:latin typeface="Roboto"/>
                <a:ea typeface="Roboto"/>
                <a:cs typeface="Roboto"/>
                <a:sym typeface="Roboto"/>
              </a:endParaRPr>
            </a:p>
          </p:txBody>
        </p:sp>
        <p:sp>
          <p:nvSpPr>
            <p:cNvPr id="298" name="Google Shape;298;p38"/>
            <p:cNvSpPr txBox="1"/>
            <p:nvPr/>
          </p:nvSpPr>
          <p:spPr>
            <a:xfrm>
              <a:off x="0" y="-76200"/>
              <a:ext cx="17468400" cy="814800"/>
            </a:xfrm>
            <a:prstGeom prst="rect">
              <a:avLst/>
            </a:prstGeom>
            <a:noFill/>
            <a:ln>
              <a:noFill/>
            </a:ln>
          </p:spPr>
          <p:txBody>
            <a:bodyPr anchorCtr="0" anchor="t" bIns="0" lIns="0" spcFirstLastPara="1" rIns="0" wrap="square" tIns="0">
              <a:spAutoFit/>
            </a:bodyPr>
            <a:lstStyle/>
            <a:p>
              <a:pPr indent="0" lvl="0" marL="0" marR="0" rtl="0" algn="l">
                <a:lnSpc>
                  <a:spcPct val="139978"/>
                </a:lnSpc>
                <a:spcBef>
                  <a:spcPts val="0"/>
                </a:spcBef>
                <a:spcAft>
                  <a:spcPts val="0"/>
                </a:spcAft>
                <a:buNone/>
              </a:pPr>
              <a:r>
                <a:rPr b="1" i="0" lang="en" sz="1800" u="none" cap="none" strike="noStrike">
                  <a:solidFill>
                    <a:srgbClr val="000000"/>
                  </a:solidFill>
                  <a:latin typeface="Roboto"/>
                  <a:ea typeface="Roboto"/>
                  <a:cs typeface="Roboto"/>
                  <a:sym typeface="Roboto"/>
                </a:rPr>
                <a:t>DATASET </a:t>
              </a:r>
              <a:endParaRPr sz="700"/>
            </a:p>
          </p:txBody>
        </p:sp>
      </p:grpSp>
      <p:pic>
        <p:nvPicPr>
          <p:cNvPr id="299" name="Google Shape;299;p38"/>
          <p:cNvPicPr preferRelativeResize="0"/>
          <p:nvPr/>
        </p:nvPicPr>
        <p:blipFill>
          <a:blip r:embed="rId4">
            <a:alphaModFix/>
          </a:blip>
          <a:stretch>
            <a:fillRect/>
          </a:stretch>
        </p:blipFill>
        <p:spPr>
          <a:xfrm>
            <a:off x="3024350" y="3006538"/>
            <a:ext cx="3217614" cy="18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p:nvPr/>
        </p:nvSpPr>
        <p:spPr>
          <a:xfrm>
            <a:off x="0" y="0"/>
            <a:ext cx="1858483" cy="5143500"/>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grpSp>
        <p:nvGrpSpPr>
          <p:cNvPr id="305" name="Google Shape;305;p39"/>
          <p:cNvGrpSpPr/>
          <p:nvPr/>
        </p:nvGrpSpPr>
        <p:grpSpPr>
          <a:xfrm>
            <a:off x="1948165" y="85619"/>
            <a:ext cx="6273288" cy="1225420"/>
            <a:chOff x="-323267" y="-266367"/>
            <a:chExt cx="16728767" cy="3267788"/>
          </a:xfrm>
        </p:grpSpPr>
        <p:sp>
          <p:nvSpPr>
            <p:cNvPr id="306" name="Google Shape;306;p39"/>
            <p:cNvSpPr txBox="1"/>
            <p:nvPr/>
          </p:nvSpPr>
          <p:spPr>
            <a:xfrm>
              <a:off x="-323267" y="-266367"/>
              <a:ext cx="16405500" cy="174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E502D"/>
                  </a:solidFill>
                </a:rPr>
                <a:t>Cloud Computing</a:t>
              </a:r>
              <a:endParaRPr b="1" sz="700"/>
            </a:p>
          </p:txBody>
        </p:sp>
        <p:sp>
          <p:nvSpPr>
            <p:cNvPr id="307" name="Google Shape;307;p39"/>
            <p:cNvSpPr txBox="1"/>
            <p:nvPr/>
          </p:nvSpPr>
          <p:spPr>
            <a:xfrm>
              <a:off x="0" y="2433821"/>
              <a:ext cx="16405500" cy="567600"/>
            </a:xfrm>
            <a:prstGeom prst="rect">
              <a:avLst/>
            </a:prstGeom>
            <a:noFill/>
            <a:ln>
              <a:noFill/>
            </a:ln>
          </p:spPr>
          <p:txBody>
            <a:bodyPr anchorCtr="0" anchor="t" bIns="0" lIns="0" spcFirstLastPara="1" rIns="0" wrap="square" tIns="0">
              <a:spAutoFit/>
            </a:bodyPr>
            <a:lstStyle/>
            <a:p>
              <a:pPr indent="0" lvl="0" marL="0" marR="0" rtl="0" algn="l">
                <a:lnSpc>
                  <a:spcPct val="187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08" name="Google Shape;308;p39"/>
          <p:cNvPicPr preferRelativeResize="0"/>
          <p:nvPr/>
        </p:nvPicPr>
        <p:blipFill rotWithShape="1">
          <a:blip r:embed="rId3">
            <a:alphaModFix/>
          </a:blip>
          <a:srcRect b="0" l="0" r="0" t="0"/>
          <a:stretch/>
        </p:blipFill>
        <p:spPr>
          <a:xfrm>
            <a:off x="113484" y="1970579"/>
            <a:ext cx="1600499" cy="2023620"/>
          </a:xfrm>
          <a:prstGeom prst="rect">
            <a:avLst/>
          </a:prstGeom>
          <a:noFill/>
          <a:ln>
            <a:noFill/>
          </a:ln>
        </p:spPr>
      </p:pic>
      <p:sp>
        <p:nvSpPr>
          <p:cNvPr id="309" name="Google Shape;309;p39"/>
          <p:cNvSpPr txBox="1"/>
          <p:nvPr/>
        </p:nvSpPr>
        <p:spPr>
          <a:xfrm>
            <a:off x="1948161" y="1050138"/>
            <a:ext cx="6656550" cy="31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100">
                <a:latin typeface="Roboto"/>
                <a:ea typeface="Roboto"/>
                <a:cs typeface="Roboto"/>
                <a:sym typeface="Roboto"/>
              </a:rPr>
              <a:t>ML Model Deployment</a:t>
            </a:r>
            <a:r>
              <a:rPr b="1" i="0" lang="en" sz="2100" u="none" cap="none" strike="noStrike">
                <a:solidFill>
                  <a:srgbClr val="000000"/>
                </a:solidFill>
                <a:latin typeface="Roboto"/>
                <a:ea typeface="Roboto"/>
                <a:cs typeface="Roboto"/>
                <a:sym typeface="Roboto"/>
              </a:rPr>
              <a:t> </a:t>
            </a:r>
            <a:endParaRPr sz="700"/>
          </a:p>
        </p:txBody>
      </p:sp>
      <p:sp>
        <p:nvSpPr>
          <p:cNvPr id="310" name="Google Shape;310;p39"/>
          <p:cNvSpPr txBox="1"/>
          <p:nvPr/>
        </p:nvSpPr>
        <p:spPr>
          <a:xfrm>
            <a:off x="1948163" y="1501513"/>
            <a:ext cx="6599100" cy="1117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 sz="1100"/>
              <a:t>ML model deployment will use AI Platform as a GCP service. Machine learning models that previously trained by machine learning engineers will be stored in Google Cloud Storage. Next, the model will be created in the AI platform by adjusting the environment of the saved model. An URL then created and our app can send data by sending JSON file with speficic format using POST method and will get result as requested.</a:t>
            </a:r>
            <a:endParaRPr sz="1100"/>
          </a:p>
        </p:txBody>
      </p:sp>
      <p:grpSp>
        <p:nvGrpSpPr>
          <p:cNvPr id="311" name="Google Shape;311;p39"/>
          <p:cNvGrpSpPr/>
          <p:nvPr/>
        </p:nvGrpSpPr>
        <p:grpSpPr>
          <a:xfrm>
            <a:off x="1948160" y="2754788"/>
            <a:ext cx="6427531" cy="1116775"/>
            <a:chOff x="203200" y="736600"/>
            <a:chExt cx="17750706" cy="2978066"/>
          </a:xfrm>
        </p:grpSpPr>
        <p:sp>
          <p:nvSpPr>
            <p:cNvPr id="312" name="Google Shape;312;p39"/>
            <p:cNvSpPr txBox="1"/>
            <p:nvPr/>
          </p:nvSpPr>
          <p:spPr>
            <a:xfrm>
              <a:off x="203206" y="1998966"/>
              <a:ext cx="17750700" cy="1715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t>Our app using NoSQL database in order to deliver fast data transcations with scale out architecture (Firestore). Unstructured data like images will stored in Cloud Storage. Android applications using firebase service which connected to GCP Firestore and Cloud Storage to store the data.</a:t>
              </a:r>
              <a:endParaRPr sz="1100"/>
            </a:p>
          </p:txBody>
        </p:sp>
        <p:sp>
          <p:nvSpPr>
            <p:cNvPr id="313" name="Google Shape;313;p39"/>
            <p:cNvSpPr txBox="1"/>
            <p:nvPr/>
          </p:nvSpPr>
          <p:spPr>
            <a:xfrm>
              <a:off x="203200" y="736600"/>
              <a:ext cx="17750700" cy="84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100">
                  <a:latin typeface="Roboto"/>
                  <a:ea typeface="Roboto"/>
                  <a:cs typeface="Roboto"/>
                  <a:sym typeface="Roboto"/>
                </a:rPr>
                <a:t>Firestore storage</a:t>
              </a:r>
              <a:endParaRPr sz="7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p:nvPr/>
        </p:nvSpPr>
        <p:spPr>
          <a:xfrm>
            <a:off x="4478026" y="1837615"/>
            <a:ext cx="3973650" cy="1151400"/>
          </a:xfrm>
          <a:prstGeom prst="roundRect">
            <a:avLst>
              <a:gd fmla="val 399" name="adj"/>
            </a:avLst>
          </a:prstGeom>
          <a:solidFill>
            <a:srgbClr val="F6F6F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Arial"/>
              <a:ea typeface="Arial"/>
              <a:cs typeface="Arial"/>
              <a:sym typeface="Arial"/>
            </a:endParaRPr>
          </a:p>
        </p:txBody>
      </p:sp>
      <p:sp>
        <p:nvSpPr>
          <p:cNvPr id="319" name="Google Shape;319;p40"/>
          <p:cNvSpPr/>
          <p:nvPr/>
        </p:nvSpPr>
        <p:spPr>
          <a:xfrm>
            <a:off x="4513276" y="3034429"/>
            <a:ext cx="3973650" cy="972450"/>
          </a:xfrm>
          <a:prstGeom prst="roundRect">
            <a:avLst>
              <a:gd fmla="val 399" name="adj"/>
            </a:avLst>
          </a:prstGeom>
          <a:solidFill>
            <a:srgbClr val="F6F6F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Arial"/>
              <a:ea typeface="Arial"/>
              <a:cs typeface="Arial"/>
              <a:sym typeface="Arial"/>
            </a:endParaRPr>
          </a:p>
        </p:txBody>
      </p:sp>
      <p:sp>
        <p:nvSpPr>
          <p:cNvPr id="320" name="Google Shape;320;p40"/>
          <p:cNvSpPr/>
          <p:nvPr/>
        </p:nvSpPr>
        <p:spPr>
          <a:xfrm>
            <a:off x="4478026" y="4052288"/>
            <a:ext cx="4044150" cy="803100"/>
          </a:xfrm>
          <a:prstGeom prst="roundRect">
            <a:avLst>
              <a:gd fmla="val 399" name="adj"/>
            </a:avLst>
          </a:prstGeom>
          <a:solidFill>
            <a:srgbClr val="F6F6F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Arial"/>
              <a:ea typeface="Arial"/>
              <a:cs typeface="Arial"/>
              <a:sym typeface="Arial"/>
            </a:endParaRPr>
          </a:p>
        </p:txBody>
      </p:sp>
      <p:sp>
        <p:nvSpPr>
          <p:cNvPr id="321" name="Google Shape;321;p40"/>
          <p:cNvSpPr txBox="1"/>
          <p:nvPr/>
        </p:nvSpPr>
        <p:spPr>
          <a:xfrm>
            <a:off x="1860000" y="168950"/>
            <a:ext cx="8469000" cy="561000"/>
          </a:xfrm>
          <a:prstGeom prst="rect">
            <a:avLst/>
          </a:prstGeom>
          <a:noFill/>
          <a:ln>
            <a:noFill/>
          </a:ln>
        </p:spPr>
        <p:txBody>
          <a:bodyPr anchorCtr="0" anchor="b" bIns="45725" lIns="45725" spcFirstLastPara="1" rIns="45725" wrap="square" tIns="45725">
            <a:noAutofit/>
          </a:bodyPr>
          <a:lstStyle/>
          <a:p>
            <a:pPr indent="0" lvl="0" marL="0" rtl="0" algn="l">
              <a:lnSpc>
                <a:spcPct val="115000"/>
              </a:lnSpc>
              <a:spcBef>
                <a:spcPts val="0"/>
              </a:spcBef>
              <a:spcAft>
                <a:spcPts val="0"/>
              </a:spcAft>
              <a:buNone/>
            </a:pPr>
            <a:r>
              <a:rPr lang="en" sz="2000">
                <a:solidFill>
                  <a:srgbClr val="75787A"/>
                </a:solidFill>
                <a:latin typeface="Roboto"/>
                <a:ea typeface="Roboto"/>
                <a:cs typeface="Roboto"/>
                <a:sym typeface="Roboto"/>
              </a:rPr>
              <a:t>GCP </a:t>
            </a:r>
            <a:r>
              <a:rPr lang="en" sz="2000">
                <a:solidFill>
                  <a:srgbClr val="75787A"/>
                </a:solidFill>
                <a:latin typeface="Roboto"/>
                <a:ea typeface="Roboto"/>
                <a:cs typeface="Roboto"/>
                <a:sym typeface="Roboto"/>
              </a:rPr>
              <a:t>Infrastructures</a:t>
            </a:r>
            <a:endParaRPr sz="2000">
              <a:solidFill>
                <a:srgbClr val="747474"/>
              </a:solidFill>
              <a:latin typeface="Roboto"/>
              <a:ea typeface="Roboto"/>
              <a:cs typeface="Roboto"/>
              <a:sym typeface="Roboto"/>
            </a:endParaRPr>
          </a:p>
        </p:txBody>
      </p:sp>
      <p:sp>
        <p:nvSpPr>
          <p:cNvPr id="322" name="Google Shape;322;p40"/>
          <p:cNvSpPr/>
          <p:nvPr/>
        </p:nvSpPr>
        <p:spPr>
          <a:xfrm>
            <a:off x="6185707" y="2286551"/>
            <a:ext cx="1099950" cy="403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14875" spcFirstLastPara="1" rIns="22850" wrap="square" tIns="36575">
            <a:noAutofit/>
          </a:bodyPr>
          <a:lstStyle/>
          <a:p>
            <a:pPr indent="0" lvl="0" marL="0" rtl="0" algn="l">
              <a:lnSpc>
                <a:spcPct val="113333"/>
              </a:lnSpc>
              <a:spcBef>
                <a:spcPts val="0"/>
              </a:spcBef>
              <a:spcAft>
                <a:spcPts val="0"/>
              </a:spcAft>
              <a:buClr>
                <a:srgbClr val="212121"/>
              </a:buClr>
              <a:buFont typeface="Roboto"/>
              <a:buNone/>
            </a:pPr>
            <a:r>
              <a:rPr lang="en" sz="800">
                <a:solidFill>
                  <a:srgbClr val="212121"/>
                </a:solidFill>
                <a:latin typeface="Roboto"/>
                <a:ea typeface="Roboto"/>
                <a:cs typeface="Roboto"/>
                <a:sym typeface="Roboto"/>
              </a:rPr>
              <a:t>    Database Storage</a:t>
            </a:r>
            <a:br>
              <a:rPr lang="en" sz="800">
                <a:solidFill>
                  <a:schemeClr val="dk1"/>
                </a:solidFill>
                <a:latin typeface="Roboto"/>
                <a:ea typeface="Roboto"/>
                <a:cs typeface="Roboto"/>
                <a:sym typeface="Roboto"/>
              </a:rPr>
            </a:br>
            <a:r>
              <a:rPr lang="en" sz="800">
                <a:solidFill>
                  <a:schemeClr val="dk1"/>
                </a:solidFill>
                <a:latin typeface="Roboto"/>
                <a:ea typeface="Roboto"/>
                <a:cs typeface="Roboto"/>
                <a:sym typeface="Roboto"/>
              </a:rPr>
              <a:t>    </a:t>
            </a:r>
            <a:r>
              <a:rPr lang="en" sz="800">
                <a:solidFill>
                  <a:srgbClr val="757575"/>
                </a:solidFill>
                <a:latin typeface="Roboto"/>
                <a:ea typeface="Roboto"/>
                <a:cs typeface="Roboto"/>
                <a:sym typeface="Roboto"/>
              </a:rPr>
              <a:t>Cloud Storage</a:t>
            </a:r>
            <a:endParaRPr sz="800">
              <a:solidFill>
                <a:schemeClr val="dk1"/>
              </a:solidFill>
            </a:endParaRPr>
          </a:p>
          <a:p>
            <a:pPr indent="0" lvl="0" marL="0" marR="0" rtl="0" algn="l">
              <a:lnSpc>
                <a:spcPct val="113333"/>
              </a:lnSpc>
              <a:spcBef>
                <a:spcPts val="0"/>
              </a:spcBef>
              <a:spcAft>
                <a:spcPts val="0"/>
              </a:spcAft>
              <a:buClr>
                <a:srgbClr val="212121"/>
              </a:buClr>
              <a:buFont typeface="Roboto"/>
              <a:buNone/>
            </a:pPr>
            <a:r>
              <a:t/>
            </a:r>
            <a:endParaRPr sz="400">
              <a:solidFill>
                <a:srgbClr val="212121"/>
              </a:solidFill>
              <a:latin typeface="Roboto"/>
              <a:ea typeface="Roboto"/>
              <a:cs typeface="Roboto"/>
              <a:sym typeface="Roboto"/>
            </a:endParaRPr>
          </a:p>
        </p:txBody>
      </p:sp>
      <p:grpSp>
        <p:nvGrpSpPr>
          <p:cNvPr id="323" name="Google Shape;323;p40"/>
          <p:cNvGrpSpPr/>
          <p:nvPr/>
        </p:nvGrpSpPr>
        <p:grpSpPr>
          <a:xfrm>
            <a:off x="2222345" y="2334260"/>
            <a:ext cx="723085" cy="1185794"/>
            <a:chOff x="2050403" y="1045073"/>
            <a:chExt cx="1273934" cy="329191"/>
          </a:xfrm>
        </p:grpSpPr>
        <p:sp>
          <p:nvSpPr>
            <p:cNvPr id="324" name="Google Shape;324;p40"/>
            <p:cNvSpPr/>
            <p:nvPr/>
          </p:nvSpPr>
          <p:spPr>
            <a:xfrm>
              <a:off x="2178037" y="1054764"/>
              <a:ext cx="1146300" cy="319500"/>
            </a:xfrm>
            <a:prstGeom prst="roundRect">
              <a:avLst>
                <a:gd fmla="val 827" name="adj"/>
              </a:avLst>
            </a:prstGeom>
            <a:solidFill>
              <a:srgbClr val="F1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Arial"/>
                <a:ea typeface="Arial"/>
                <a:cs typeface="Arial"/>
                <a:sym typeface="Arial"/>
              </a:endParaRPr>
            </a:p>
          </p:txBody>
        </p:sp>
        <p:sp>
          <p:nvSpPr>
            <p:cNvPr id="325" name="Google Shape;325;p40"/>
            <p:cNvSpPr txBox="1"/>
            <p:nvPr/>
          </p:nvSpPr>
          <p:spPr>
            <a:xfrm>
              <a:off x="2050403" y="1045073"/>
              <a:ext cx="1273800" cy="63600"/>
            </a:xfrm>
            <a:prstGeom prst="rect">
              <a:avLst/>
            </a:prstGeom>
            <a:noFill/>
            <a:ln>
              <a:noFill/>
            </a:ln>
          </p:spPr>
          <p:txBody>
            <a:bodyPr anchorCtr="0" anchor="t" bIns="0" lIns="45725" spcFirstLastPara="1" rIns="0" wrap="square" tIns="27425">
              <a:noAutofit/>
            </a:bodyPr>
            <a:lstStyle/>
            <a:p>
              <a:pPr indent="0" lvl="0" marL="0" marR="0" rtl="0" algn="l">
                <a:lnSpc>
                  <a:spcPct val="125000"/>
                </a:lnSpc>
                <a:spcBef>
                  <a:spcPts val="0"/>
                </a:spcBef>
                <a:spcAft>
                  <a:spcPts val="0"/>
                </a:spcAft>
                <a:buClr>
                  <a:srgbClr val="9E9E9E"/>
                </a:buClr>
                <a:buFont typeface="Roboto"/>
                <a:buNone/>
              </a:pPr>
              <a:r>
                <a:rPr lang="en" sz="500">
                  <a:solidFill>
                    <a:srgbClr val="9E9E9E"/>
                  </a:solidFill>
                  <a:latin typeface="Roboto"/>
                  <a:ea typeface="Roboto"/>
                  <a:cs typeface="Roboto"/>
                  <a:sym typeface="Roboto"/>
                </a:rPr>
                <a:t>dolling app</a:t>
              </a:r>
              <a:endParaRPr b="0" i="0" sz="500" u="none" cap="none" strike="noStrike">
                <a:solidFill>
                  <a:srgbClr val="9E9E9E"/>
                </a:solidFill>
                <a:latin typeface="Roboto"/>
                <a:ea typeface="Roboto"/>
                <a:cs typeface="Roboto"/>
                <a:sym typeface="Roboto"/>
              </a:endParaRPr>
            </a:p>
          </p:txBody>
        </p:sp>
      </p:grpSp>
      <p:grpSp>
        <p:nvGrpSpPr>
          <p:cNvPr id="326" name="Google Shape;326;p40"/>
          <p:cNvGrpSpPr/>
          <p:nvPr/>
        </p:nvGrpSpPr>
        <p:grpSpPr>
          <a:xfrm>
            <a:off x="2378547" y="2656691"/>
            <a:ext cx="482789" cy="530831"/>
            <a:chOff x="433514" y="2354433"/>
            <a:chExt cx="502800" cy="502800"/>
          </a:xfrm>
        </p:grpSpPr>
        <p:sp>
          <p:nvSpPr>
            <p:cNvPr id="327" name="Google Shape;327;p40"/>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400" u="none" cap="none" strike="noStrike">
                <a:solidFill>
                  <a:srgbClr val="000000"/>
                </a:solidFill>
                <a:latin typeface="Roboto"/>
                <a:ea typeface="Roboto"/>
                <a:cs typeface="Roboto"/>
                <a:sym typeface="Roboto"/>
              </a:endParaRPr>
            </a:p>
          </p:txBody>
        </p:sp>
        <p:pic>
          <p:nvPicPr>
            <p:cNvPr id="328" name="Google Shape;328;p40"/>
            <p:cNvPicPr preferRelativeResize="0"/>
            <p:nvPr/>
          </p:nvPicPr>
          <p:blipFill rotWithShape="1">
            <a:blip r:embed="rId3">
              <a:alphaModFix/>
            </a:blip>
            <a:srcRect b="0" l="0" r="0" t="0"/>
            <a:stretch/>
          </p:blipFill>
          <p:spPr>
            <a:xfrm>
              <a:off x="470090" y="2391009"/>
              <a:ext cx="429900" cy="429900"/>
            </a:xfrm>
            <a:prstGeom prst="rect">
              <a:avLst/>
            </a:prstGeom>
            <a:noFill/>
            <a:ln>
              <a:noFill/>
            </a:ln>
          </p:spPr>
        </p:pic>
      </p:grpSp>
      <p:cxnSp>
        <p:nvCxnSpPr>
          <p:cNvPr id="329" name="Google Shape;329;p40"/>
          <p:cNvCxnSpPr>
            <a:stCxn id="324" idx="3"/>
            <a:endCxn id="330" idx="1"/>
          </p:cNvCxnSpPr>
          <p:nvPr/>
        </p:nvCxnSpPr>
        <p:spPr>
          <a:xfrm flipH="1" rot="10800000">
            <a:off x="2945430" y="2488311"/>
            <a:ext cx="1591500" cy="456300"/>
          </a:xfrm>
          <a:prstGeom prst="bentConnector3">
            <a:avLst>
              <a:gd fmla="val 63217" name="adj1"/>
            </a:avLst>
          </a:prstGeom>
          <a:noFill/>
          <a:ln cap="flat" cmpd="sng" w="28575">
            <a:solidFill>
              <a:srgbClr val="3A7DF0"/>
            </a:solidFill>
            <a:prstDash val="solid"/>
            <a:round/>
            <a:headEnd len="sm" w="sm" type="none"/>
            <a:tailEnd len="sm" w="sm" type="triangle"/>
          </a:ln>
        </p:spPr>
      </p:cxnSp>
      <p:cxnSp>
        <p:nvCxnSpPr>
          <p:cNvPr id="331" name="Google Shape;331;p40"/>
          <p:cNvCxnSpPr>
            <a:stCxn id="324" idx="3"/>
            <a:endCxn id="332" idx="0"/>
          </p:cNvCxnSpPr>
          <p:nvPr/>
        </p:nvCxnSpPr>
        <p:spPr>
          <a:xfrm>
            <a:off x="2945430" y="2944611"/>
            <a:ext cx="839400" cy="1370100"/>
          </a:xfrm>
          <a:prstGeom prst="bentConnector2">
            <a:avLst/>
          </a:prstGeom>
          <a:noFill/>
          <a:ln cap="flat" cmpd="sng" w="28575">
            <a:solidFill>
              <a:srgbClr val="3A7DF0"/>
            </a:solidFill>
            <a:prstDash val="solid"/>
            <a:round/>
            <a:headEnd len="sm" w="sm" type="none"/>
            <a:tailEnd len="sm" w="sm" type="triangle"/>
          </a:ln>
        </p:spPr>
      </p:cxnSp>
      <p:cxnSp>
        <p:nvCxnSpPr>
          <p:cNvPr id="333" name="Google Shape;333;p40"/>
          <p:cNvCxnSpPr>
            <a:stCxn id="322" idx="1"/>
            <a:endCxn id="330" idx="3"/>
          </p:cNvCxnSpPr>
          <p:nvPr/>
        </p:nvCxnSpPr>
        <p:spPr>
          <a:xfrm rot="10800000">
            <a:off x="5636707" y="2488301"/>
            <a:ext cx="549000" cy="0"/>
          </a:xfrm>
          <a:prstGeom prst="straightConnector1">
            <a:avLst/>
          </a:prstGeom>
          <a:noFill/>
          <a:ln cap="flat" cmpd="sng" w="9525">
            <a:solidFill>
              <a:srgbClr val="3A7DF0"/>
            </a:solidFill>
            <a:prstDash val="solid"/>
            <a:round/>
            <a:headEnd len="sm" w="sm" type="none"/>
            <a:tailEnd len="sm" w="sm" type="triangle"/>
          </a:ln>
        </p:spPr>
      </p:cxnSp>
      <p:grpSp>
        <p:nvGrpSpPr>
          <p:cNvPr id="334" name="Google Shape;334;p40"/>
          <p:cNvGrpSpPr/>
          <p:nvPr/>
        </p:nvGrpSpPr>
        <p:grpSpPr>
          <a:xfrm>
            <a:off x="4634405" y="4246653"/>
            <a:ext cx="1053723" cy="600511"/>
            <a:chOff x="3469592" y="2844153"/>
            <a:chExt cx="1097400" cy="568800"/>
          </a:xfrm>
        </p:grpSpPr>
        <p:sp>
          <p:nvSpPr>
            <p:cNvPr id="335" name="Google Shape;335;p40"/>
            <p:cNvSpPr/>
            <p:nvPr/>
          </p:nvSpPr>
          <p:spPr>
            <a:xfrm>
              <a:off x="3469592" y="2844153"/>
              <a:ext cx="1097400" cy="568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t" bIns="128025" lIns="214875" spcFirstLastPara="1" rIns="22850" wrap="square" tIns="36575">
              <a:noAutofit/>
            </a:bodyPr>
            <a:lstStyle/>
            <a:p>
              <a:pPr indent="0" lvl="0" marL="0" marR="0" rtl="0" algn="l">
                <a:lnSpc>
                  <a:spcPct val="113333"/>
                </a:lnSpc>
                <a:spcBef>
                  <a:spcPts val="0"/>
                </a:spcBef>
                <a:spcAft>
                  <a:spcPts val="0"/>
                </a:spcAft>
                <a:buClr>
                  <a:srgbClr val="212121"/>
                </a:buClr>
                <a:buFont typeface="Roboto"/>
                <a:buNone/>
              </a:pPr>
              <a:r>
                <a:rPr lang="en" sz="800">
                  <a:solidFill>
                    <a:srgbClr val="212121"/>
                  </a:solidFill>
                  <a:latin typeface="Roboto"/>
                  <a:ea typeface="Roboto"/>
                  <a:cs typeface="Roboto"/>
                  <a:sym typeface="Roboto"/>
                </a:rPr>
                <a:t>    </a:t>
              </a:r>
              <a:r>
                <a:rPr lang="en" sz="800">
                  <a:solidFill>
                    <a:srgbClr val="212121"/>
                  </a:solidFill>
                  <a:latin typeface="Roboto"/>
                  <a:ea typeface="Roboto"/>
                  <a:cs typeface="Roboto"/>
                  <a:sym typeface="Roboto"/>
                </a:rPr>
                <a:t>Databases</a:t>
              </a:r>
              <a:br>
                <a:rPr b="0" i="0" lang="en" sz="800" u="none" cap="none" strike="noStrike">
                  <a:solidFill>
                    <a:srgbClr val="212121"/>
                  </a:solidFill>
                  <a:latin typeface="Roboto"/>
                  <a:ea typeface="Roboto"/>
                  <a:cs typeface="Roboto"/>
                  <a:sym typeface="Roboto"/>
                </a:rPr>
              </a:br>
              <a:r>
                <a:rPr b="0" i="0" lang="en" sz="800" u="none" cap="none" strike="noStrike">
                  <a:solidFill>
                    <a:srgbClr val="212121"/>
                  </a:solidFill>
                  <a:latin typeface="Roboto"/>
                  <a:ea typeface="Roboto"/>
                  <a:cs typeface="Roboto"/>
                  <a:sym typeface="Roboto"/>
                </a:rPr>
                <a:t>   </a:t>
              </a:r>
              <a:r>
                <a:rPr lang="en" sz="800">
                  <a:solidFill>
                    <a:srgbClr val="757575"/>
                  </a:solidFill>
                  <a:latin typeface="Roboto"/>
                  <a:ea typeface="Roboto"/>
                  <a:cs typeface="Roboto"/>
                  <a:sym typeface="Roboto"/>
                </a:rPr>
                <a:t>Firestore</a:t>
              </a:r>
              <a:endParaRPr b="0" i="0" sz="800" u="none" cap="none" strike="noStrike">
                <a:solidFill>
                  <a:srgbClr val="757575"/>
                </a:solidFill>
                <a:latin typeface="Roboto"/>
                <a:ea typeface="Roboto"/>
                <a:cs typeface="Roboto"/>
                <a:sym typeface="Roboto"/>
              </a:endParaRPr>
            </a:p>
          </p:txBody>
        </p:sp>
        <p:sp>
          <p:nvSpPr>
            <p:cNvPr id="336" name="Google Shape;336;p40"/>
            <p:cNvSpPr txBox="1"/>
            <p:nvPr/>
          </p:nvSpPr>
          <p:spPr>
            <a:xfrm>
              <a:off x="3895182" y="3241244"/>
              <a:ext cx="621900" cy="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E9E9E"/>
                </a:buClr>
                <a:buFont typeface="Roboto"/>
                <a:buNone/>
              </a:pPr>
              <a:r>
                <a:t/>
              </a:r>
              <a:endParaRPr b="0" i="0" sz="300" u="none" cap="none" strike="noStrike">
                <a:solidFill>
                  <a:srgbClr val="9E9E9E"/>
                </a:solidFill>
                <a:latin typeface="Arial"/>
                <a:ea typeface="Arial"/>
                <a:cs typeface="Arial"/>
                <a:sym typeface="Arial"/>
              </a:endParaRPr>
            </a:p>
          </p:txBody>
        </p:sp>
        <p:cxnSp>
          <p:nvCxnSpPr>
            <p:cNvPr id="337" name="Google Shape;337;p40"/>
            <p:cNvCxnSpPr/>
            <p:nvPr/>
          </p:nvCxnSpPr>
          <p:spPr>
            <a:xfrm>
              <a:off x="3894618" y="3203432"/>
              <a:ext cx="667500" cy="0"/>
            </a:xfrm>
            <a:prstGeom prst="straightConnector1">
              <a:avLst/>
            </a:prstGeom>
            <a:noFill/>
            <a:ln cap="flat" cmpd="sng" w="9525">
              <a:solidFill>
                <a:srgbClr val="E0E0E0"/>
              </a:solidFill>
              <a:prstDash val="solid"/>
              <a:round/>
              <a:headEnd len="sm" w="sm" type="none"/>
              <a:tailEnd len="sm" w="sm" type="none"/>
            </a:ln>
          </p:spPr>
        </p:cxnSp>
      </p:grpSp>
      <p:sp>
        <p:nvSpPr>
          <p:cNvPr id="338" name="Google Shape;338;p40"/>
          <p:cNvSpPr/>
          <p:nvPr/>
        </p:nvSpPr>
        <p:spPr>
          <a:xfrm>
            <a:off x="2148391" y="797203"/>
            <a:ext cx="6303450" cy="289350"/>
          </a:xfrm>
          <a:prstGeom prst="roundRect">
            <a:avLst>
              <a:gd fmla="val 1674" name="adj"/>
            </a:avLst>
          </a:prstGeom>
          <a:solidFill>
            <a:srgbClr val="519BF7"/>
          </a:solidFill>
          <a:ln>
            <a:noFill/>
          </a:ln>
          <a:effectLst>
            <a:outerShdw blurRad="38100" sx="99000" rotWithShape="0" algn="ctr" dir="5400000" dist="38100" sy="99000">
              <a:srgbClr val="000000">
                <a:alpha val="15690"/>
              </a:srgbClr>
            </a:outerShdw>
          </a:effectLst>
        </p:spPr>
        <p:txBody>
          <a:bodyPr anchorCtr="0" anchor="t" bIns="0" lIns="228600" spcFirstLastPara="1" rIns="0" wrap="square" tIns="0">
            <a:noAutofit/>
          </a:bodyPr>
          <a:lstStyle/>
          <a:p>
            <a:pPr indent="0" lvl="0" marL="0" marR="0" rtl="0" algn="l">
              <a:lnSpc>
                <a:spcPct val="100000"/>
              </a:lnSpc>
              <a:spcBef>
                <a:spcPts val="300"/>
              </a:spcBef>
              <a:spcAft>
                <a:spcPts val="0"/>
              </a:spcAft>
              <a:buClr>
                <a:srgbClr val="FFFFFF"/>
              </a:buClr>
              <a:buFont typeface="Roboto"/>
              <a:buNone/>
            </a:pPr>
            <a:r>
              <a:rPr b="0" i="0" lang="en" sz="400" u="none" cap="none" strike="noStrike">
                <a:solidFill>
                  <a:srgbClr val="FFFFFF"/>
                </a:solidFill>
                <a:latin typeface="Roboto"/>
                <a:ea typeface="Roboto"/>
                <a:cs typeface="Roboto"/>
                <a:sym typeface="Roboto"/>
              </a:rPr>
              <a:t>Architecture: </a:t>
            </a:r>
            <a:r>
              <a:rPr lang="en" sz="400">
                <a:solidFill>
                  <a:srgbClr val="FFFFFF"/>
                </a:solidFill>
                <a:latin typeface="Roboto"/>
                <a:ea typeface="Roboto"/>
                <a:cs typeface="Roboto"/>
                <a:sym typeface="Roboto"/>
              </a:rPr>
              <a:t>Mobile App</a:t>
            </a:r>
            <a:endParaRPr b="0" i="0" sz="400" u="none" cap="none" strike="noStrike">
              <a:solidFill>
                <a:srgbClr val="FFFFFF"/>
              </a:solidFill>
              <a:latin typeface="Roboto"/>
              <a:ea typeface="Roboto"/>
              <a:cs typeface="Roboto"/>
              <a:sym typeface="Roboto"/>
            </a:endParaRPr>
          </a:p>
        </p:txBody>
      </p:sp>
      <p:pic>
        <p:nvPicPr>
          <p:cNvPr id="339" name="Google Shape;339;p40"/>
          <p:cNvPicPr preferRelativeResize="0"/>
          <p:nvPr/>
        </p:nvPicPr>
        <p:blipFill>
          <a:blip r:embed="rId4">
            <a:alphaModFix/>
          </a:blip>
          <a:stretch>
            <a:fillRect/>
          </a:stretch>
        </p:blipFill>
        <p:spPr>
          <a:xfrm>
            <a:off x="4478038" y="1861735"/>
            <a:ext cx="1009733" cy="363189"/>
          </a:xfrm>
          <a:prstGeom prst="rect">
            <a:avLst/>
          </a:prstGeom>
          <a:noFill/>
          <a:ln>
            <a:noFill/>
          </a:ln>
        </p:spPr>
      </p:pic>
      <p:pic>
        <p:nvPicPr>
          <p:cNvPr id="340" name="Google Shape;340;p40"/>
          <p:cNvPicPr preferRelativeResize="0"/>
          <p:nvPr/>
        </p:nvPicPr>
        <p:blipFill>
          <a:blip r:embed="rId5">
            <a:alphaModFix/>
          </a:blip>
          <a:stretch>
            <a:fillRect/>
          </a:stretch>
        </p:blipFill>
        <p:spPr>
          <a:xfrm>
            <a:off x="4693492" y="4314813"/>
            <a:ext cx="178979" cy="228581"/>
          </a:xfrm>
          <a:prstGeom prst="rect">
            <a:avLst/>
          </a:prstGeom>
          <a:noFill/>
          <a:ln>
            <a:noFill/>
          </a:ln>
        </p:spPr>
      </p:pic>
      <p:pic>
        <p:nvPicPr>
          <p:cNvPr id="341" name="Google Shape;341;p40"/>
          <p:cNvPicPr preferRelativeResize="0"/>
          <p:nvPr/>
        </p:nvPicPr>
        <p:blipFill>
          <a:blip r:embed="rId6">
            <a:alphaModFix/>
          </a:blip>
          <a:stretch>
            <a:fillRect/>
          </a:stretch>
        </p:blipFill>
        <p:spPr>
          <a:xfrm>
            <a:off x="6226923" y="2350353"/>
            <a:ext cx="241108" cy="213552"/>
          </a:xfrm>
          <a:prstGeom prst="rect">
            <a:avLst/>
          </a:prstGeom>
          <a:noFill/>
          <a:ln>
            <a:noFill/>
          </a:ln>
        </p:spPr>
      </p:pic>
      <p:sp>
        <p:nvSpPr>
          <p:cNvPr id="342" name="Google Shape;342;p40"/>
          <p:cNvSpPr/>
          <p:nvPr/>
        </p:nvSpPr>
        <p:spPr>
          <a:xfrm>
            <a:off x="4611396" y="3318864"/>
            <a:ext cx="1099950" cy="403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14875" spcFirstLastPara="1" rIns="22850" wrap="square" tIns="36575">
            <a:noAutofit/>
          </a:bodyPr>
          <a:lstStyle/>
          <a:p>
            <a:pPr indent="0" lvl="0" marL="0" marR="0" rtl="0" algn="l">
              <a:lnSpc>
                <a:spcPct val="113333"/>
              </a:lnSpc>
              <a:spcBef>
                <a:spcPts val="0"/>
              </a:spcBef>
              <a:spcAft>
                <a:spcPts val="0"/>
              </a:spcAft>
              <a:buClr>
                <a:srgbClr val="212121"/>
              </a:buClr>
              <a:buFont typeface="Roboto"/>
              <a:buNone/>
            </a:pPr>
            <a:r>
              <a:rPr lang="en" sz="800">
                <a:solidFill>
                  <a:srgbClr val="212121"/>
                </a:solidFill>
                <a:latin typeface="Roboto"/>
                <a:ea typeface="Roboto"/>
                <a:cs typeface="Roboto"/>
                <a:sym typeface="Roboto"/>
              </a:rPr>
              <a:t>    </a:t>
            </a:r>
            <a:r>
              <a:rPr lang="en" sz="800">
                <a:solidFill>
                  <a:srgbClr val="212121"/>
                </a:solidFill>
                <a:latin typeface="Roboto"/>
                <a:ea typeface="Roboto"/>
                <a:cs typeface="Roboto"/>
                <a:sym typeface="Roboto"/>
              </a:rPr>
              <a:t>Database Storage</a:t>
            </a:r>
            <a:br>
              <a:rPr b="0" i="0" lang="en" sz="800" u="none" cap="none" strike="noStrike">
                <a:solidFill>
                  <a:srgbClr val="000000"/>
                </a:solidFill>
                <a:latin typeface="Roboto"/>
                <a:ea typeface="Roboto"/>
                <a:cs typeface="Roboto"/>
                <a:sym typeface="Roboto"/>
              </a:rPr>
            </a:br>
            <a:r>
              <a:rPr b="0" i="0" lang="en" sz="800" u="none" cap="none" strike="noStrike">
                <a:solidFill>
                  <a:srgbClr val="000000"/>
                </a:solidFill>
                <a:latin typeface="Roboto"/>
                <a:ea typeface="Roboto"/>
                <a:cs typeface="Roboto"/>
                <a:sym typeface="Roboto"/>
              </a:rPr>
              <a:t>    </a:t>
            </a:r>
            <a:r>
              <a:rPr b="0" i="0" lang="en" sz="800" u="none" cap="none" strike="noStrike">
                <a:solidFill>
                  <a:srgbClr val="757575"/>
                </a:solidFill>
                <a:latin typeface="Roboto"/>
                <a:ea typeface="Roboto"/>
                <a:cs typeface="Roboto"/>
                <a:sym typeface="Roboto"/>
              </a:rPr>
              <a:t>C</a:t>
            </a:r>
            <a:r>
              <a:rPr lang="en" sz="800">
                <a:solidFill>
                  <a:srgbClr val="757575"/>
                </a:solidFill>
                <a:latin typeface="Roboto"/>
                <a:ea typeface="Roboto"/>
                <a:cs typeface="Roboto"/>
                <a:sym typeface="Roboto"/>
              </a:rPr>
              <a:t>loud Storage</a:t>
            </a:r>
            <a:endParaRPr sz="800"/>
          </a:p>
        </p:txBody>
      </p:sp>
      <p:pic>
        <p:nvPicPr>
          <p:cNvPr id="343" name="Google Shape;343;p40"/>
          <p:cNvPicPr preferRelativeResize="0"/>
          <p:nvPr/>
        </p:nvPicPr>
        <p:blipFill>
          <a:blip r:embed="rId6">
            <a:alphaModFix/>
          </a:blip>
          <a:stretch>
            <a:fillRect/>
          </a:stretch>
        </p:blipFill>
        <p:spPr>
          <a:xfrm>
            <a:off x="4662435" y="3413846"/>
            <a:ext cx="241108" cy="213552"/>
          </a:xfrm>
          <a:prstGeom prst="rect">
            <a:avLst/>
          </a:prstGeom>
          <a:noFill/>
          <a:ln>
            <a:noFill/>
          </a:ln>
        </p:spPr>
      </p:pic>
      <p:grpSp>
        <p:nvGrpSpPr>
          <p:cNvPr id="344" name="Google Shape;344;p40"/>
          <p:cNvGrpSpPr/>
          <p:nvPr/>
        </p:nvGrpSpPr>
        <p:grpSpPr>
          <a:xfrm>
            <a:off x="3345698" y="4314662"/>
            <a:ext cx="878007" cy="408575"/>
            <a:chOff x="306962" y="3117480"/>
            <a:chExt cx="914400" cy="387000"/>
          </a:xfrm>
        </p:grpSpPr>
        <p:sp>
          <p:nvSpPr>
            <p:cNvPr id="332" name="Google Shape;332;p40"/>
            <p:cNvSpPr/>
            <p:nvPr/>
          </p:nvSpPr>
          <p:spPr>
            <a:xfrm>
              <a:off x="306962" y="3117480"/>
              <a:ext cx="914400" cy="387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214875" spcFirstLastPara="1" rIns="22850" wrap="square" tIns="59425">
              <a:noAutofit/>
            </a:bodyPr>
            <a:lstStyle/>
            <a:p>
              <a:pPr indent="0" lvl="0" marL="0" rtl="0" algn="l">
                <a:spcBef>
                  <a:spcPts val="0"/>
                </a:spcBef>
                <a:spcAft>
                  <a:spcPts val="0"/>
                </a:spcAft>
                <a:buClr>
                  <a:srgbClr val="212121"/>
                </a:buClr>
                <a:buFont typeface="Roboto"/>
                <a:buNone/>
              </a:pPr>
              <a:r>
                <a:rPr lang="en" sz="800">
                  <a:solidFill>
                    <a:srgbClr val="212121"/>
                  </a:solidFill>
                  <a:latin typeface="Roboto"/>
                  <a:ea typeface="Roboto"/>
                  <a:cs typeface="Roboto"/>
                  <a:sym typeface="Roboto"/>
                </a:rPr>
                <a:t>     </a:t>
              </a:r>
              <a:r>
                <a:rPr lang="en" sz="800">
                  <a:solidFill>
                    <a:srgbClr val="212121"/>
                  </a:solidFill>
                  <a:latin typeface="Roboto"/>
                  <a:ea typeface="Roboto"/>
                  <a:cs typeface="Roboto"/>
                  <a:sym typeface="Roboto"/>
                </a:rPr>
                <a:t>Firebase</a:t>
              </a:r>
              <a:endParaRPr sz="800">
                <a:solidFill>
                  <a:srgbClr val="757575"/>
                </a:solidFill>
                <a:latin typeface="Roboto"/>
                <a:ea typeface="Roboto"/>
                <a:cs typeface="Roboto"/>
                <a:sym typeface="Roboto"/>
              </a:endParaRPr>
            </a:p>
            <a:p>
              <a:pPr indent="0" lvl="0" marL="0" marR="0" rtl="0" algn="l">
                <a:lnSpc>
                  <a:spcPct val="100000"/>
                </a:lnSpc>
                <a:spcBef>
                  <a:spcPts val="0"/>
                </a:spcBef>
                <a:spcAft>
                  <a:spcPts val="0"/>
                </a:spcAft>
                <a:buClr>
                  <a:srgbClr val="212121"/>
                </a:buClr>
                <a:buFont typeface="Roboto"/>
                <a:buNone/>
              </a:pPr>
              <a:r>
                <a:t/>
              </a:r>
              <a:endParaRPr sz="400">
                <a:solidFill>
                  <a:srgbClr val="212121"/>
                </a:solidFill>
                <a:latin typeface="Roboto"/>
                <a:ea typeface="Roboto"/>
                <a:cs typeface="Roboto"/>
                <a:sym typeface="Roboto"/>
              </a:endParaRPr>
            </a:p>
          </p:txBody>
        </p:sp>
        <p:pic>
          <p:nvPicPr>
            <p:cNvPr id="345" name="Google Shape;345;p40"/>
            <p:cNvPicPr preferRelativeResize="0"/>
            <p:nvPr/>
          </p:nvPicPr>
          <p:blipFill rotWithShape="1">
            <a:blip r:embed="rId7">
              <a:alphaModFix/>
            </a:blip>
            <a:srcRect b="0" l="0" r="0" t="0"/>
            <a:stretch/>
          </p:blipFill>
          <p:spPr>
            <a:xfrm>
              <a:off x="351667" y="3137674"/>
              <a:ext cx="274200" cy="274200"/>
            </a:xfrm>
            <a:prstGeom prst="rect">
              <a:avLst/>
            </a:prstGeom>
            <a:noFill/>
            <a:ln>
              <a:noFill/>
            </a:ln>
          </p:spPr>
        </p:pic>
      </p:grpSp>
      <p:cxnSp>
        <p:nvCxnSpPr>
          <p:cNvPr id="346" name="Google Shape;346;p40"/>
          <p:cNvCxnSpPr/>
          <p:nvPr/>
        </p:nvCxnSpPr>
        <p:spPr>
          <a:xfrm>
            <a:off x="4223712" y="4541068"/>
            <a:ext cx="378600" cy="8550"/>
          </a:xfrm>
          <a:prstGeom prst="straightConnector1">
            <a:avLst/>
          </a:prstGeom>
          <a:noFill/>
          <a:ln cap="flat" cmpd="sng" w="9525">
            <a:solidFill>
              <a:srgbClr val="3A7DF0"/>
            </a:solidFill>
            <a:prstDash val="solid"/>
            <a:round/>
            <a:headEnd len="sm" w="sm" type="none"/>
            <a:tailEnd len="sm" w="sm" type="triangle"/>
          </a:ln>
        </p:spPr>
      </p:cxnSp>
      <p:sp>
        <p:nvSpPr>
          <p:cNvPr id="330" name="Google Shape;330;p40"/>
          <p:cNvSpPr/>
          <p:nvPr/>
        </p:nvSpPr>
        <p:spPr>
          <a:xfrm>
            <a:off x="4536794" y="2286545"/>
            <a:ext cx="1099950" cy="403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14875" spcFirstLastPara="1" rIns="22850" wrap="square" tIns="36575">
            <a:noAutofit/>
          </a:bodyPr>
          <a:lstStyle/>
          <a:p>
            <a:pPr indent="0" lvl="0" marL="0" marR="0" rtl="0" algn="l">
              <a:lnSpc>
                <a:spcPct val="113333"/>
              </a:lnSpc>
              <a:spcBef>
                <a:spcPts val="0"/>
              </a:spcBef>
              <a:spcAft>
                <a:spcPts val="0"/>
              </a:spcAft>
              <a:buClr>
                <a:srgbClr val="212121"/>
              </a:buClr>
              <a:buFont typeface="Roboto"/>
              <a:buNone/>
            </a:pPr>
            <a:r>
              <a:rPr lang="en" sz="800">
                <a:solidFill>
                  <a:srgbClr val="212121"/>
                </a:solidFill>
                <a:latin typeface="Roboto"/>
                <a:ea typeface="Roboto"/>
                <a:cs typeface="Roboto"/>
                <a:sym typeface="Roboto"/>
              </a:rPr>
              <a:t>       Model</a:t>
            </a:r>
            <a:br>
              <a:rPr b="0" i="0" lang="en" sz="800" u="none" cap="none" strike="noStrike">
                <a:solidFill>
                  <a:srgbClr val="000000"/>
                </a:solidFill>
                <a:latin typeface="Roboto"/>
                <a:ea typeface="Roboto"/>
                <a:cs typeface="Roboto"/>
                <a:sym typeface="Roboto"/>
              </a:rPr>
            </a:br>
            <a:r>
              <a:rPr b="0" i="0" lang="en" sz="800" u="none" cap="none" strike="noStrike">
                <a:solidFill>
                  <a:srgbClr val="000000"/>
                </a:solidFill>
                <a:latin typeface="Roboto"/>
                <a:ea typeface="Roboto"/>
                <a:cs typeface="Roboto"/>
                <a:sym typeface="Roboto"/>
              </a:rPr>
              <a:t>       </a:t>
            </a:r>
            <a:r>
              <a:rPr b="0" i="0" lang="en" sz="800" u="none" cap="none" strike="noStrike">
                <a:solidFill>
                  <a:srgbClr val="757575"/>
                </a:solidFill>
                <a:latin typeface="Roboto"/>
                <a:ea typeface="Roboto"/>
                <a:cs typeface="Roboto"/>
                <a:sym typeface="Roboto"/>
              </a:rPr>
              <a:t>AI</a:t>
            </a:r>
            <a:r>
              <a:rPr lang="en" sz="800">
                <a:solidFill>
                  <a:srgbClr val="757575"/>
                </a:solidFill>
                <a:latin typeface="Roboto"/>
                <a:ea typeface="Roboto"/>
                <a:cs typeface="Roboto"/>
                <a:sym typeface="Roboto"/>
              </a:rPr>
              <a:t> platform</a:t>
            </a:r>
            <a:endParaRPr sz="800"/>
          </a:p>
        </p:txBody>
      </p:sp>
      <p:pic>
        <p:nvPicPr>
          <p:cNvPr id="347" name="Google Shape;347;p40"/>
          <p:cNvPicPr preferRelativeResize="0"/>
          <p:nvPr/>
        </p:nvPicPr>
        <p:blipFill>
          <a:blip r:embed="rId8">
            <a:alphaModFix/>
          </a:blip>
          <a:stretch>
            <a:fillRect/>
          </a:stretch>
        </p:blipFill>
        <p:spPr>
          <a:xfrm>
            <a:off x="4602314" y="2343545"/>
            <a:ext cx="276844" cy="289500"/>
          </a:xfrm>
          <a:prstGeom prst="rect">
            <a:avLst/>
          </a:prstGeom>
          <a:noFill/>
          <a:ln>
            <a:noFill/>
          </a:ln>
        </p:spPr>
      </p:pic>
      <p:cxnSp>
        <p:nvCxnSpPr>
          <p:cNvPr id="348" name="Google Shape;348;p40"/>
          <p:cNvCxnSpPr>
            <a:endCxn id="343" idx="1"/>
          </p:cNvCxnSpPr>
          <p:nvPr/>
        </p:nvCxnSpPr>
        <p:spPr>
          <a:xfrm>
            <a:off x="4110435" y="3514922"/>
            <a:ext cx="552000" cy="5700"/>
          </a:xfrm>
          <a:prstGeom prst="straightConnector1">
            <a:avLst/>
          </a:prstGeom>
          <a:noFill/>
          <a:ln cap="flat" cmpd="sng" w="9525">
            <a:solidFill>
              <a:srgbClr val="3A7DF0"/>
            </a:solidFill>
            <a:prstDash val="solid"/>
            <a:round/>
            <a:headEnd len="sm" w="sm" type="none"/>
            <a:tailEnd len="sm" w="sm" type="triangle"/>
          </a:ln>
        </p:spPr>
      </p:cxnSp>
      <p:cxnSp>
        <p:nvCxnSpPr>
          <p:cNvPr id="349" name="Google Shape;349;p40"/>
          <p:cNvCxnSpPr/>
          <p:nvPr/>
        </p:nvCxnSpPr>
        <p:spPr>
          <a:xfrm>
            <a:off x="4120238" y="3520563"/>
            <a:ext cx="0" cy="804300"/>
          </a:xfrm>
          <a:prstGeom prst="straightConnector1">
            <a:avLst/>
          </a:prstGeom>
          <a:noFill/>
          <a:ln cap="flat" cmpd="sng" w="9525">
            <a:solidFill>
              <a:schemeClr val="accent1"/>
            </a:solidFill>
            <a:prstDash val="solid"/>
            <a:round/>
            <a:headEnd len="med" w="med" type="none"/>
            <a:tailEnd len="med" w="med" type="none"/>
          </a:ln>
        </p:spPr>
      </p:cxnSp>
      <p:sp>
        <p:nvSpPr>
          <p:cNvPr id="350" name="Google Shape;350;p40"/>
          <p:cNvSpPr txBox="1"/>
          <p:nvPr/>
        </p:nvSpPr>
        <p:spPr>
          <a:xfrm>
            <a:off x="8274596" y="1460071"/>
            <a:ext cx="2398950" cy="1077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t/>
            </a:r>
            <a:endParaRPr sz="700"/>
          </a:p>
        </p:txBody>
      </p:sp>
      <p:sp>
        <p:nvSpPr>
          <p:cNvPr id="351" name="Google Shape;351;p40"/>
          <p:cNvSpPr/>
          <p:nvPr/>
        </p:nvSpPr>
        <p:spPr>
          <a:xfrm>
            <a:off x="0" y="0"/>
            <a:ext cx="1859997" cy="5147689"/>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pic>
        <p:nvPicPr>
          <p:cNvPr id="352" name="Google Shape;352;p40"/>
          <p:cNvPicPr preferRelativeResize="0"/>
          <p:nvPr/>
        </p:nvPicPr>
        <p:blipFill rotWithShape="1">
          <a:blip r:embed="rId9">
            <a:alphaModFix/>
          </a:blip>
          <a:srcRect b="0" l="0" r="0" t="0"/>
          <a:stretch/>
        </p:blipFill>
        <p:spPr>
          <a:xfrm>
            <a:off x="113484" y="1970579"/>
            <a:ext cx="1600499" cy="2023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p:nvPr/>
        </p:nvSpPr>
        <p:spPr>
          <a:xfrm>
            <a:off x="0" y="0"/>
            <a:ext cx="9144000" cy="1968750"/>
          </a:xfrm>
          <a:prstGeom prst="rect">
            <a:avLst/>
          </a:prstGeom>
          <a:solidFill>
            <a:srgbClr val="F88C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41"/>
          <p:cNvSpPr txBox="1"/>
          <p:nvPr/>
        </p:nvSpPr>
        <p:spPr>
          <a:xfrm>
            <a:off x="6751863" y="4056663"/>
            <a:ext cx="2111250" cy="5725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latin typeface="Roboto"/>
                <a:ea typeface="Roboto"/>
                <a:cs typeface="Roboto"/>
                <a:sym typeface="Roboto"/>
              </a:rPr>
              <a:t>Integration with another app</a:t>
            </a:r>
            <a:endParaRPr b="1" sz="1600"/>
          </a:p>
        </p:txBody>
      </p:sp>
      <p:grpSp>
        <p:nvGrpSpPr>
          <p:cNvPr id="359" name="Google Shape;359;p41"/>
          <p:cNvGrpSpPr/>
          <p:nvPr/>
        </p:nvGrpSpPr>
        <p:grpSpPr>
          <a:xfrm>
            <a:off x="504825" y="514350"/>
            <a:ext cx="5361413" cy="1454372"/>
            <a:chOff x="0" y="0"/>
            <a:chExt cx="14297100" cy="3878325"/>
          </a:xfrm>
        </p:grpSpPr>
        <p:sp>
          <p:nvSpPr>
            <p:cNvPr id="360" name="Google Shape;360;p41"/>
            <p:cNvSpPr txBox="1"/>
            <p:nvPr/>
          </p:nvSpPr>
          <p:spPr>
            <a:xfrm>
              <a:off x="0" y="0"/>
              <a:ext cx="14297100" cy="348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FFFFF"/>
                  </a:solidFill>
                </a:rPr>
                <a:t>Future Feature  </a:t>
              </a:r>
              <a:r>
                <a:rPr b="1" i="0" lang="en" sz="4200" u="none" cap="none" strike="noStrike">
                  <a:solidFill>
                    <a:srgbClr val="000000"/>
                  </a:solidFill>
                </a:rPr>
                <a:t>Improvement</a:t>
              </a:r>
              <a:endParaRPr b="1" sz="700"/>
            </a:p>
          </p:txBody>
        </p:sp>
        <p:sp>
          <p:nvSpPr>
            <p:cNvPr id="361" name="Google Shape;361;p41"/>
            <p:cNvSpPr txBox="1"/>
            <p:nvPr/>
          </p:nvSpPr>
          <p:spPr>
            <a:xfrm>
              <a:off x="0" y="3590925"/>
              <a:ext cx="14297100" cy="287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t/>
              </a:r>
              <a:endParaRPr sz="700"/>
            </a:p>
          </p:txBody>
        </p:sp>
      </p:grpSp>
      <p:sp>
        <p:nvSpPr>
          <p:cNvPr id="362" name="Google Shape;362;p41"/>
          <p:cNvSpPr txBox="1"/>
          <p:nvPr/>
        </p:nvSpPr>
        <p:spPr>
          <a:xfrm>
            <a:off x="2196869" y="2186550"/>
            <a:ext cx="2066850" cy="5725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latin typeface="Roboto"/>
                <a:ea typeface="Roboto"/>
                <a:cs typeface="Roboto"/>
                <a:sym typeface="Roboto"/>
              </a:rPr>
              <a:t>Pedagang keliling safety mode</a:t>
            </a:r>
            <a:endParaRPr b="1" sz="1600"/>
          </a:p>
        </p:txBody>
      </p:sp>
      <p:sp>
        <p:nvSpPr>
          <p:cNvPr id="363" name="Google Shape;363;p41"/>
          <p:cNvSpPr txBox="1"/>
          <p:nvPr/>
        </p:nvSpPr>
        <p:spPr>
          <a:xfrm>
            <a:off x="2196873" y="4056663"/>
            <a:ext cx="1550850" cy="5725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latin typeface="Roboto"/>
                <a:ea typeface="Roboto"/>
                <a:cs typeface="Roboto"/>
                <a:sym typeface="Roboto"/>
              </a:rPr>
              <a:t>Pedagang keliling tracker</a:t>
            </a:r>
            <a:endParaRPr b="1" sz="1600"/>
          </a:p>
        </p:txBody>
      </p:sp>
      <p:sp>
        <p:nvSpPr>
          <p:cNvPr id="364" name="Google Shape;364;p41"/>
          <p:cNvSpPr txBox="1"/>
          <p:nvPr/>
        </p:nvSpPr>
        <p:spPr>
          <a:xfrm>
            <a:off x="6751862" y="2452425"/>
            <a:ext cx="1709400" cy="2386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600">
                <a:latin typeface="Roboto"/>
                <a:ea typeface="Roboto"/>
                <a:cs typeface="Roboto"/>
                <a:sym typeface="Roboto"/>
              </a:rPr>
              <a:t>Heatmap Feature</a:t>
            </a:r>
            <a:endParaRPr b="1" sz="1600"/>
          </a:p>
        </p:txBody>
      </p:sp>
      <p:pic>
        <p:nvPicPr>
          <p:cNvPr id="365" name="Google Shape;365;p41"/>
          <p:cNvPicPr preferRelativeResize="0"/>
          <p:nvPr/>
        </p:nvPicPr>
        <p:blipFill>
          <a:blip r:embed="rId3">
            <a:alphaModFix/>
          </a:blip>
          <a:stretch>
            <a:fillRect/>
          </a:stretch>
        </p:blipFill>
        <p:spPr>
          <a:xfrm>
            <a:off x="5091850" y="1968750"/>
            <a:ext cx="1298018" cy="1378913"/>
          </a:xfrm>
          <a:prstGeom prst="rect">
            <a:avLst/>
          </a:prstGeom>
          <a:noFill/>
          <a:ln>
            <a:noFill/>
          </a:ln>
        </p:spPr>
      </p:pic>
      <p:pic>
        <p:nvPicPr>
          <p:cNvPr id="366" name="Google Shape;366;p41"/>
          <p:cNvPicPr preferRelativeResize="0"/>
          <p:nvPr/>
        </p:nvPicPr>
        <p:blipFill>
          <a:blip r:embed="rId4">
            <a:alphaModFix/>
          </a:blip>
          <a:stretch>
            <a:fillRect/>
          </a:stretch>
        </p:blipFill>
        <p:spPr>
          <a:xfrm>
            <a:off x="576111" y="3443708"/>
            <a:ext cx="1460775" cy="1487542"/>
          </a:xfrm>
          <a:prstGeom prst="rect">
            <a:avLst/>
          </a:prstGeom>
          <a:noFill/>
          <a:ln>
            <a:noFill/>
          </a:ln>
        </p:spPr>
      </p:pic>
      <p:pic>
        <p:nvPicPr>
          <p:cNvPr id="367" name="Google Shape;367;p41"/>
          <p:cNvPicPr preferRelativeResize="0"/>
          <p:nvPr/>
        </p:nvPicPr>
        <p:blipFill>
          <a:blip r:embed="rId5">
            <a:alphaModFix/>
          </a:blip>
          <a:stretch>
            <a:fillRect/>
          </a:stretch>
        </p:blipFill>
        <p:spPr>
          <a:xfrm>
            <a:off x="4582911" y="3786088"/>
            <a:ext cx="1908604" cy="1145162"/>
          </a:xfrm>
          <a:prstGeom prst="rect">
            <a:avLst/>
          </a:prstGeom>
          <a:noFill/>
          <a:ln>
            <a:noFill/>
          </a:ln>
        </p:spPr>
      </p:pic>
      <p:pic>
        <p:nvPicPr>
          <p:cNvPr id="368" name="Google Shape;368;p41"/>
          <p:cNvPicPr preferRelativeResize="0"/>
          <p:nvPr/>
        </p:nvPicPr>
        <p:blipFill>
          <a:blip r:embed="rId6">
            <a:alphaModFix/>
          </a:blip>
          <a:stretch>
            <a:fillRect/>
          </a:stretch>
        </p:blipFill>
        <p:spPr>
          <a:xfrm>
            <a:off x="767449" y="2032700"/>
            <a:ext cx="1078100" cy="107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p:nvPr/>
        </p:nvSpPr>
        <p:spPr>
          <a:xfrm>
            <a:off x="0" y="-2094"/>
            <a:ext cx="6145895" cy="5147689"/>
          </a:xfrm>
          <a:custGeom>
            <a:rect b="b" l="l" r="r" t="t"/>
            <a:pathLst>
              <a:path extrusionOk="0" h="9212867" w="3328853">
                <a:moveTo>
                  <a:pt x="0" y="0"/>
                </a:moveTo>
                <a:lnTo>
                  <a:pt x="3328853" y="0"/>
                </a:lnTo>
                <a:lnTo>
                  <a:pt x="3328853" y="9212867"/>
                </a:lnTo>
                <a:lnTo>
                  <a:pt x="0" y="9212867"/>
                </a:lnTo>
                <a:close/>
              </a:path>
            </a:pathLst>
          </a:custGeom>
          <a:solidFill>
            <a:srgbClr val="F88C57"/>
          </a:solidFill>
          <a:ln>
            <a:noFill/>
          </a:ln>
        </p:spPr>
      </p:sp>
      <p:sp>
        <p:nvSpPr>
          <p:cNvPr id="374" name="Google Shape;374;p42"/>
          <p:cNvSpPr txBox="1"/>
          <p:nvPr/>
        </p:nvSpPr>
        <p:spPr>
          <a:xfrm>
            <a:off x="0" y="0"/>
            <a:ext cx="5946750" cy="200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t/>
            </a:r>
            <a:endParaRPr b="1" sz="700">
              <a:solidFill>
                <a:schemeClr val="dk1"/>
              </a:solidFill>
            </a:endParaRPr>
          </a:p>
        </p:txBody>
      </p:sp>
      <p:sp>
        <p:nvSpPr>
          <p:cNvPr id="375" name="Google Shape;375;p42"/>
          <p:cNvSpPr txBox="1"/>
          <p:nvPr/>
        </p:nvSpPr>
        <p:spPr>
          <a:xfrm>
            <a:off x="178563" y="2000250"/>
            <a:ext cx="6145950" cy="746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4200">
                <a:solidFill>
                  <a:schemeClr val="lt1"/>
                </a:solidFill>
              </a:rPr>
              <a:t>Development Plan</a:t>
            </a:r>
            <a:endParaRPr b="1" sz="700">
              <a:solidFill>
                <a:schemeClr val="dk1"/>
              </a:solidFill>
            </a:endParaRPr>
          </a:p>
        </p:txBody>
      </p:sp>
      <p:pic>
        <p:nvPicPr>
          <p:cNvPr id="376" name="Google Shape;376;p42"/>
          <p:cNvPicPr preferRelativeResize="0"/>
          <p:nvPr/>
        </p:nvPicPr>
        <p:blipFill rotWithShape="1">
          <a:blip r:embed="rId3">
            <a:alphaModFix/>
          </a:blip>
          <a:srcRect b="0" l="0" r="0" t="0"/>
          <a:stretch/>
        </p:blipFill>
        <p:spPr>
          <a:xfrm>
            <a:off x="6324512" y="3083915"/>
            <a:ext cx="656400" cy="940144"/>
          </a:xfrm>
          <a:prstGeom prst="rect">
            <a:avLst/>
          </a:prstGeom>
          <a:noFill/>
          <a:ln>
            <a:noFill/>
          </a:ln>
        </p:spPr>
      </p:pic>
      <p:pic>
        <p:nvPicPr>
          <p:cNvPr id="377" name="Google Shape;377;p42"/>
          <p:cNvPicPr preferRelativeResize="0"/>
          <p:nvPr/>
        </p:nvPicPr>
        <p:blipFill rotWithShape="1">
          <a:blip r:embed="rId4">
            <a:alphaModFix/>
          </a:blip>
          <a:srcRect b="0" l="0" r="0" t="0"/>
          <a:stretch/>
        </p:blipFill>
        <p:spPr>
          <a:xfrm>
            <a:off x="6267616" y="926579"/>
            <a:ext cx="770187" cy="746400"/>
          </a:xfrm>
          <a:prstGeom prst="rect">
            <a:avLst/>
          </a:prstGeom>
          <a:noFill/>
          <a:ln>
            <a:noFill/>
          </a:ln>
        </p:spPr>
      </p:pic>
      <p:sp>
        <p:nvSpPr>
          <p:cNvPr id="378" name="Google Shape;378;p42"/>
          <p:cNvSpPr txBox="1"/>
          <p:nvPr/>
        </p:nvSpPr>
        <p:spPr>
          <a:xfrm>
            <a:off x="7242263" y="3438563"/>
            <a:ext cx="1428750" cy="23085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 sz="1500">
                <a:latin typeface="Roboto"/>
                <a:ea typeface="Roboto"/>
                <a:cs typeface="Roboto"/>
                <a:sym typeface="Roboto"/>
              </a:rPr>
              <a:t>Budget</a:t>
            </a:r>
            <a:endParaRPr b="1" sz="1500"/>
          </a:p>
        </p:txBody>
      </p:sp>
      <p:sp>
        <p:nvSpPr>
          <p:cNvPr id="379" name="Google Shape;379;p42"/>
          <p:cNvSpPr txBox="1"/>
          <p:nvPr/>
        </p:nvSpPr>
        <p:spPr>
          <a:xfrm>
            <a:off x="7242263" y="1143975"/>
            <a:ext cx="1350750" cy="2308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500">
                <a:latin typeface="Roboto"/>
                <a:ea typeface="Roboto"/>
                <a:cs typeface="Roboto"/>
                <a:sym typeface="Roboto"/>
              </a:rPr>
              <a:t>Timeline</a:t>
            </a:r>
            <a:endParaRPr b="1"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nvSpPr>
        <p:spPr>
          <a:xfrm>
            <a:off x="160232" y="901193"/>
            <a:ext cx="249915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1" sz="700"/>
          </a:p>
        </p:txBody>
      </p:sp>
      <p:sp>
        <p:nvSpPr>
          <p:cNvPr id="385" name="Google Shape;385;p43"/>
          <p:cNvSpPr/>
          <p:nvPr/>
        </p:nvSpPr>
        <p:spPr>
          <a:xfrm flipH="1" rot="821479">
            <a:off x="5159305" y="2858260"/>
            <a:ext cx="1353664" cy="66170"/>
          </a:xfrm>
          <a:prstGeom prst="roundRect">
            <a:avLst>
              <a:gd fmla="val 50000" name="adj"/>
            </a:avLst>
          </a:prstGeom>
          <a:solidFill>
            <a:srgbClr val="D9D9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6" name="Google Shape;386;p43"/>
          <p:cNvSpPr/>
          <p:nvPr/>
        </p:nvSpPr>
        <p:spPr>
          <a:xfrm rot="-821479">
            <a:off x="3884825" y="2858260"/>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7" name="Google Shape;387;p43"/>
          <p:cNvSpPr/>
          <p:nvPr/>
        </p:nvSpPr>
        <p:spPr>
          <a:xfrm flipH="1" rot="821479">
            <a:off x="2599975" y="2858260"/>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88" name="Google Shape;388;p43"/>
          <p:cNvGrpSpPr/>
          <p:nvPr/>
        </p:nvGrpSpPr>
        <p:grpSpPr>
          <a:xfrm>
            <a:off x="1790913" y="2889486"/>
            <a:ext cx="1703794" cy="1222130"/>
            <a:chOff x="3021979" y="2735584"/>
            <a:chExt cx="1712700" cy="1059130"/>
          </a:xfrm>
        </p:grpSpPr>
        <p:sp>
          <p:nvSpPr>
            <p:cNvPr id="389" name="Google Shape;389;p43"/>
            <p:cNvSpPr txBox="1"/>
            <p:nvPr/>
          </p:nvSpPr>
          <p:spPr>
            <a:xfrm>
              <a:off x="3529877" y="2735584"/>
              <a:ext cx="6969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None/>
              </a:pPr>
              <a:r>
                <a:rPr b="1" lang="en" sz="1000">
                  <a:solidFill>
                    <a:srgbClr val="F88C57"/>
                  </a:solidFill>
                  <a:latin typeface="Roboto"/>
                  <a:ea typeface="Roboto"/>
                  <a:cs typeface="Roboto"/>
                  <a:sym typeface="Roboto"/>
                </a:rPr>
                <a:t>AUGUST</a:t>
              </a:r>
              <a:endParaRPr b="1" sz="1000">
                <a:solidFill>
                  <a:srgbClr val="F88C57"/>
                </a:solidFill>
                <a:latin typeface="Roboto"/>
                <a:ea typeface="Roboto"/>
                <a:cs typeface="Roboto"/>
                <a:sym typeface="Roboto"/>
              </a:endParaRPr>
            </a:p>
          </p:txBody>
        </p:sp>
        <p:sp>
          <p:nvSpPr>
            <p:cNvPr id="390" name="Google Shape;390;p43"/>
            <p:cNvSpPr/>
            <p:nvPr/>
          </p:nvSpPr>
          <p:spPr>
            <a:xfrm>
              <a:off x="3021979" y="3069014"/>
              <a:ext cx="1712700" cy="7257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391" name="Google Shape;391;p43"/>
            <p:cNvSpPr txBox="1"/>
            <p:nvPr/>
          </p:nvSpPr>
          <p:spPr>
            <a:xfrm>
              <a:off x="3088981" y="3137906"/>
              <a:ext cx="1585800" cy="6282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lang="en" sz="700">
                  <a:solidFill>
                    <a:srgbClr val="FFFFFF"/>
                  </a:solidFill>
                  <a:latin typeface="Roboto"/>
                  <a:ea typeface="Roboto"/>
                  <a:cs typeface="Roboto"/>
                  <a:sym typeface="Roboto"/>
                </a:rPr>
                <a:t> </a:t>
              </a:r>
              <a:r>
                <a:rPr b="1" lang="en" sz="1000">
                  <a:solidFill>
                    <a:schemeClr val="lt1"/>
                  </a:solidFill>
                  <a:latin typeface="Roboto"/>
                  <a:ea typeface="Roboto"/>
                  <a:cs typeface="Roboto"/>
                  <a:sym typeface="Roboto"/>
                </a:rPr>
                <a:t>Project Design </a:t>
              </a:r>
              <a:endParaRPr b="1" sz="1000">
                <a:solidFill>
                  <a:schemeClr val="lt1"/>
                </a:solidFill>
                <a:latin typeface="Roboto"/>
                <a:ea typeface="Roboto"/>
                <a:cs typeface="Roboto"/>
                <a:sym typeface="Roboto"/>
              </a:endParaRPr>
            </a:p>
            <a:p>
              <a:pPr indent="-165100" lvl="0" marL="228600" rtl="0" algn="just">
                <a:lnSpc>
                  <a:spcPct val="115000"/>
                </a:lnSpc>
                <a:spcBef>
                  <a:spcPts val="80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Database Design </a:t>
              </a:r>
              <a:endParaRPr sz="800">
                <a:solidFill>
                  <a:schemeClr val="lt1"/>
                </a:solidFill>
                <a:latin typeface="Roboto"/>
                <a:ea typeface="Roboto"/>
                <a:cs typeface="Roboto"/>
                <a:sym typeface="Roboto"/>
              </a:endParaRPr>
            </a:p>
            <a:p>
              <a:pPr indent="-165100" lvl="0" marL="228600" rtl="0" algn="just">
                <a:lnSpc>
                  <a:spcPct val="115000"/>
                </a:lnSpc>
                <a:spcBef>
                  <a:spcPts val="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Infrastructure Design</a:t>
              </a:r>
              <a:endParaRPr sz="800">
                <a:solidFill>
                  <a:schemeClr val="lt1"/>
                </a:solidFill>
                <a:latin typeface="Roboto"/>
                <a:ea typeface="Roboto"/>
                <a:cs typeface="Roboto"/>
                <a:sym typeface="Roboto"/>
              </a:endParaRPr>
            </a:p>
            <a:p>
              <a:pPr indent="-165100" lvl="0" marL="228600" rtl="0" algn="just">
                <a:lnSpc>
                  <a:spcPct val="115000"/>
                </a:lnSpc>
                <a:spcBef>
                  <a:spcPts val="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UI/UX Design </a:t>
              </a:r>
              <a:endParaRPr sz="800">
                <a:solidFill>
                  <a:schemeClr val="lt1"/>
                </a:solidFill>
                <a:latin typeface="Roboto"/>
                <a:ea typeface="Roboto"/>
                <a:cs typeface="Roboto"/>
                <a:sym typeface="Roboto"/>
              </a:endParaRPr>
            </a:p>
          </p:txBody>
        </p:sp>
        <p:sp>
          <p:nvSpPr>
            <p:cNvPr id="392" name="Google Shape;392;p43"/>
            <p:cNvSpPr/>
            <p:nvPr/>
          </p:nvSpPr>
          <p:spPr>
            <a:xfrm>
              <a:off x="3833325" y="3004364"/>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93" name="Google Shape;393;p43"/>
          <p:cNvSpPr/>
          <p:nvPr/>
        </p:nvSpPr>
        <p:spPr>
          <a:xfrm rot="-821479">
            <a:off x="1332408" y="2858260"/>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94" name="Google Shape;394;p43"/>
          <p:cNvGrpSpPr/>
          <p:nvPr/>
        </p:nvGrpSpPr>
        <p:grpSpPr>
          <a:xfrm>
            <a:off x="4412578" y="2879137"/>
            <a:ext cx="1703708" cy="1196517"/>
            <a:chOff x="5796625" y="2735580"/>
            <a:chExt cx="1712700" cy="1036933"/>
          </a:xfrm>
        </p:grpSpPr>
        <p:sp>
          <p:nvSpPr>
            <p:cNvPr id="395" name="Google Shape;395;p43"/>
            <p:cNvSpPr txBox="1"/>
            <p:nvPr/>
          </p:nvSpPr>
          <p:spPr>
            <a:xfrm>
              <a:off x="6296608" y="2735580"/>
              <a:ext cx="7863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Clr>
                  <a:schemeClr val="dk1"/>
                </a:buClr>
                <a:buSzPts val="600"/>
                <a:buFont typeface="Arial"/>
                <a:buNone/>
              </a:pPr>
              <a:r>
                <a:rPr b="1" lang="en" sz="1000">
                  <a:solidFill>
                    <a:srgbClr val="F88C57"/>
                  </a:solidFill>
                  <a:latin typeface="Roboto"/>
                  <a:ea typeface="Roboto"/>
                  <a:cs typeface="Roboto"/>
                  <a:sym typeface="Roboto"/>
                </a:rPr>
                <a:t>OCTOBER</a:t>
              </a:r>
              <a:endParaRPr b="1" sz="1000">
                <a:solidFill>
                  <a:srgbClr val="F88C57"/>
                </a:solidFill>
                <a:latin typeface="Roboto"/>
                <a:ea typeface="Roboto"/>
                <a:cs typeface="Roboto"/>
                <a:sym typeface="Roboto"/>
              </a:endParaRPr>
            </a:p>
          </p:txBody>
        </p:sp>
        <p:sp>
          <p:nvSpPr>
            <p:cNvPr id="396" name="Google Shape;396;p43"/>
            <p:cNvSpPr/>
            <p:nvPr/>
          </p:nvSpPr>
          <p:spPr>
            <a:xfrm>
              <a:off x="5796625" y="3069013"/>
              <a:ext cx="1712700" cy="7035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397" name="Google Shape;397;p43"/>
            <p:cNvSpPr txBox="1"/>
            <p:nvPr/>
          </p:nvSpPr>
          <p:spPr>
            <a:xfrm>
              <a:off x="5879029" y="3137900"/>
              <a:ext cx="1557900" cy="6324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Project Implementation</a:t>
              </a:r>
              <a:endParaRPr b="1" sz="1000">
                <a:solidFill>
                  <a:schemeClr val="lt1"/>
                </a:solidFill>
                <a:latin typeface="Roboto"/>
                <a:ea typeface="Roboto"/>
                <a:cs typeface="Roboto"/>
                <a:sym typeface="Roboto"/>
              </a:endParaRPr>
            </a:p>
            <a:p>
              <a:pPr indent="-165100" lvl="0" marL="228600" rtl="0" algn="l">
                <a:lnSpc>
                  <a:spcPct val="115000"/>
                </a:lnSpc>
                <a:spcBef>
                  <a:spcPts val="80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Firebase Integration </a:t>
              </a:r>
              <a:endParaRPr sz="800">
                <a:solidFill>
                  <a:schemeClr val="lt1"/>
                </a:solidFill>
                <a:latin typeface="Roboto"/>
                <a:ea typeface="Roboto"/>
                <a:cs typeface="Roboto"/>
                <a:sym typeface="Roboto"/>
              </a:endParaRPr>
            </a:p>
            <a:p>
              <a:pPr indent="-165100" lvl="0" marL="228600" rtl="0" algn="l">
                <a:lnSpc>
                  <a:spcPct val="115000"/>
                </a:lnSpc>
                <a:spcBef>
                  <a:spcPts val="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Training Model</a:t>
              </a:r>
              <a:endParaRPr sz="800">
                <a:solidFill>
                  <a:schemeClr val="lt1"/>
                </a:solidFill>
                <a:latin typeface="Roboto"/>
                <a:ea typeface="Roboto"/>
                <a:cs typeface="Roboto"/>
                <a:sym typeface="Roboto"/>
              </a:endParaRPr>
            </a:p>
            <a:p>
              <a:pPr indent="-165100" lvl="0" marL="228600" rtl="0" algn="l">
                <a:lnSpc>
                  <a:spcPct val="115000"/>
                </a:lnSpc>
                <a:spcBef>
                  <a:spcPts val="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Backend ML Model</a:t>
              </a:r>
              <a:endParaRPr sz="800">
                <a:solidFill>
                  <a:schemeClr val="lt1"/>
                </a:solidFill>
                <a:latin typeface="Roboto"/>
                <a:ea typeface="Roboto"/>
                <a:cs typeface="Roboto"/>
                <a:sym typeface="Roboto"/>
              </a:endParaRPr>
            </a:p>
            <a:p>
              <a:pPr indent="0" lvl="0" marL="0" rtl="0" algn="ctr">
                <a:lnSpc>
                  <a:spcPct val="115000"/>
                </a:lnSpc>
                <a:spcBef>
                  <a:spcPts val="800"/>
                </a:spcBef>
                <a:spcAft>
                  <a:spcPts val="800"/>
                </a:spcAft>
                <a:buNone/>
              </a:pPr>
              <a:r>
                <a:t/>
              </a:r>
              <a:endParaRPr sz="800">
                <a:solidFill>
                  <a:srgbClr val="5E5E5E"/>
                </a:solidFill>
              </a:endParaRPr>
            </a:p>
          </p:txBody>
        </p:sp>
        <p:sp>
          <p:nvSpPr>
            <p:cNvPr id="398" name="Google Shape;398;p43"/>
            <p:cNvSpPr/>
            <p:nvPr/>
          </p:nvSpPr>
          <p:spPr>
            <a:xfrm>
              <a:off x="6607975" y="3004364"/>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99" name="Google Shape;399;p43"/>
          <p:cNvSpPr/>
          <p:nvPr/>
        </p:nvSpPr>
        <p:spPr>
          <a:xfrm flipH="1" rot="821479">
            <a:off x="5159305" y="2858260"/>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00" name="Google Shape;400;p43"/>
          <p:cNvGrpSpPr/>
          <p:nvPr/>
        </p:nvGrpSpPr>
        <p:grpSpPr>
          <a:xfrm>
            <a:off x="543930" y="1645539"/>
            <a:ext cx="1703708" cy="1438629"/>
            <a:chOff x="1637475" y="1219942"/>
            <a:chExt cx="1712700" cy="1246754"/>
          </a:xfrm>
        </p:grpSpPr>
        <p:sp>
          <p:nvSpPr>
            <p:cNvPr id="401" name="Google Shape;401;p43"/>
            <p:cNvSpPr/>
            <p:nvPr/>
          </p:nvSpPr>
          <p:spPr>
            <a:xfrm>
              <a:off x="1637475" y="1219942"/>
              <a:ext cx="1712700" cy="7035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402" name="Google Shape;402;p43"/>
            <p:cNvSpPr txBox="1"/>
            <p:nvPr/>
          </p:nvSpPr>
          <p:spPr>
            <a:xfrm>
              <a:off x="2144544" y="1985297"/>
              <a:ext cx="6969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None/>
              </a:pPr>
              <a:r>
                <a:rPr b="1" lang="en" sz="1000">
                  <a:solidFill>
                    <a:srgbClr val="F9844A"/>
                  </a:solidFill>
                  <a:latin typeface="Roboto"/>
                  <a:ea typeface="Roboto"/>
                  <a:cs typeface="Roboto"/>
                  <a:sym typeface="Roboto"/>
                </a:rPr>
                <a:t>JULY</a:t>
              </a:r>
              <a:endParaRPr b="1" sz="1000">
                <a:solidFill>
                  <a:srgbClr val="F9844A"/>
                </a:solidFill>
                <a:latin typeface="Roboto"/>
                <a:ea typeface="Roboto"/>
                <a:cs typeface="Roboto"/>
                <a:sym typeface="Roboto"/>
              </a:endParaRPr>
            </a:p>
          </p:txBody>
        </p:sp>
        <p:sp>
          <p:nvSpPr>
            <p:cNvPr id="403" name="Google Shape;403;p43"/>
            <p:cNvSpPr/>
            <p:nvPr/>
          </p:nvSpPr>
          <p:spPr>
            <a:xfrm rot="10800000">
              <a:off x="2448800" y="1919036"/>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43"/>
            <p:cNvSpPr txBox="1"/>
            <p:nvPr/>
          </p:nvSpPr>
          <p:spPr>
            <a:xfrm>
              <a:off x="1700350" y="1274571"/>
              <a:ext cx="1589400" cy="6444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b="1" lang="en" sz="900">
                  <a:solidFill>
                    <a:srgbClr val="FFFFFF"/>
                  </a:solidFill>
                  <a:latin typeface="Roboto"/>
                  <a:ea typeface="Roboto"/>
                  <a:cs typeface="Roboto"/>
                  <a:sym typeface="Roboto"/>
                </a:rPr>
                <a:t>Business and Project Plan</a:t>
              </a:r>
              <a:endParaRPr b="1" sz="900">
                <a:solidFill>
                  <a:srgbClr val="FFFFFF"/>
                </a:solidFill>
                <a:latin typeface="Roboto"/>
                <a:ea typeface="Roboto"/>
                <a:cs typeface="Roboto"/>
                <a:sym typeface="Roboto"/>
              </a:endParaRPr>
            </a:p>
            <a:p>
              <a:pPr indent="-171450" lvl="0" marL="228600" rtl="0" algn="l">
                <a:lnSpc>
                  <a:spcPct val="115000"/>
                </a:lnSpc>
                <a:spcBef>
                  <a:spcPts val="800"/>
                </a:spcBef>
                <a:spcAft>
                  <a:spcPts val="0"/>
                </a:spcAft>
                <a:buClr>
                  <a:srgbClr val="FFFFFF"/>
                </a:buClr>
                <a:buSzPts val="900"/>
                <a:buFont typeface="Roboto"/>
                <a:buAutoNum type="arabicPeriod"/>
              </a:pPr>
              <a:r>
                <a:rPr lang="en" sz="900">
                  <a:solidFill>
                    <a:srgbClr val="FFFFFF"/>
                  </a:solidFill>
                  <a:latin typeface="Roboto"/>
                  <a:ea typeface="Roboto"/>
                  <a:cs typeface="Roboto"/>
                  <a:sym typeface="Roboto"/>
                </a:rPr>
                <a:t>Business Plan </a:t>
              </a:r>
              <a:endParaRPr sz="900">
                <a:solidFill>
                  <a:srgbClr val="FFFFFF"/>
                </a:solidFill>
                <a:latin typeface="Roboto"/>
                <a:ea typeface="Roboto"/>
                <a:cs typeface="Roboto"/>
                <a:sym typeface="Roboto"/>
              </a:endParaRPr>
            </a:p>
            <a:p>
              <a:pPr indent="-171450" lvl="0" marL="228600" rtl="0" algn="l">
                <a:lnSpc>
                  <a:spcPct val="115000"/>
                </a:lnSpc>
                <a:spcBef>
                  <a:spcPts val="0"/>
                </a:spcBef>
                <a:spcAft>
                  <a:spcPts val="0"/>
                </a:spcAft>
                <a:buClr>
                  <a:srgbClr val="FFFFFF"/>
                </a:buClr>
                <a:buSzPts val="900"/>
                <a:buFont typeface="Roboto"/>
                <a:buAutoNum type="arabicPeriod"/>
              </a:pPr>
              <a:r>
                <a:rPr lang="en" sz="900">
                  <a:solidFill>
                    <a:srgbClr val="FFFFFF"/>
                  </a:solidFill>
                  <a:latin typeface="Roboto"/>
                  <a:ea typeface="Roboto"/>
                  <a:cs typeface="Roboto"/>
                  <a:sym typeface="Roboto"/>
                </a:rPr>
                <a:t>Get Patnership </a:t>
              </a:r>
              <a:endParaRPr sz="900">
                <a:solidFill>
                  <a:srgbClr val="FFFFFF"/>
                </a:solidFill>
                <a:latin typeface="Roboto"/>
                <a:ea typeface="Roboto"/>
                <a:cs typeface="Roboto"/>
                <a:sym typeface="Roboto"/>
              </a:endParaRPr>
            </a:p>
          </p:txBody>
        </p:sp>
        <p:sp>
          <p:nvSpPr>
            <p:cNvPr id="405" name="Google Shape;405;p43"/>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06" name="Google Shape;406;p43"/>
          <p:cNvSpPr/>
          <p:nvPr/>
        </p:nvSpPr>
        <p:spPr>
          <a:xfrm flipH="1" rot="821479">
            <a:off x="46692" y="2858260"/>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07" name="Google Shape;407;p43"/>
          <p:cNvGrpSpPr/>
          <p:nvPr/>
        </p:nvGrpSpPr>
        <p:grpSpPr>
          <a:xfrm>
            <a:off x="3070752" y="1606366"/>
            <a:ext cx="1703708" cy="1493210"/>
            <a:chOff x="1637475" y="1172641"/>
            <a:chExt cx="1712700" cy="1294055"/>
          </a:xfrm>
        </p:grpSpPr>
        <p:sp>
          <p:nvSpPr>
            <p:cNvPr id="408" name="Google Shape;408;p43"/>
            <p:cNvSpPr/>
            <p:nvPr/>
          </p:nvSpPr>
          <p:spPr>
            <a:xfrm>
              <a:off x="1637475" y="1172641"/>
              <a:ext cx="1712700" cy="7509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409" name="Google Shape;409;p43"/>
            <p:cNvSpPr txBox="1"/>
            <p:nvPr/>
          </p:nvSpPr>
          <p:spPr>
            <a:xfrm>
              <a:off x="2067319" y="1985298"/>
              <a:ext cx="9189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None/>
              </a:pPr>
              <a:r>
                <a:rPr b="1" lang="en" sz="1000">
                  <a:solidFill>
                    <a:srgbClr val="F88C57"/>
                  </a:solidFill>
                  <a:latin typeface="Roboto"/>
                  <a:ea typeface="Roboto"/>
                  <a:cs typeface="Roboto"/>
                  <a:sym typeface="Roboto"/>
                </a:rPr>
                <a:t>SEPTEMBER</a:t>
              </a:r>
              <a:endParaRPr b="1" sz="1000">
                <a:solidFill>
                  <a:srgbClr val="F88C57"/>
                </a:solidFill>
                <a:latin typeface="Roboto"/>
                <a:ea typeface="Roboto"/>
                <a:cs typeface="Roboto"/>
                <a:sym typeface="Roboto"/>
              </a:endParaRPr>
            </a:p>
          </p:txBody>
        </p:sp>
        <p:sp>
          <p:nvSpPr>
            <p:cNvPr id="410" name="Google Shape;410;p43"/>
            <p:cNvSpPr/>
            <p:nvPr/>
          </p:nvSpPr>
          <p:spPr>
            <a:xfrm rot="10800000">
              <a:off x="2448800" y="1919036"/>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1" name="Google Shape;411;p43"/>
            <p:cNvSpPr txBox="1"/>
            <p:nvPr/>
          </p:nvSpPr>
          <p:spPr>
            <a:xfrm>
              <a:off x="1715546" y="1234429"/>
              <a:ext cx="1564800" cy="6846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b="1" lang="en" sz="700">
                  <a:solidFill>
                    <a:schemeClr val="lt1"/>
                  </a:solidFill>
                  <a:latin typeface="Roboto"/>
                  <a:ea typeface="Roboto"/>
                  <a:cs typeface="Roboto"/>
                  <a:sym typeface="Roboto"/>
                </a:rPr>
                <a:t>Project Implementation </a:t>
              </a:r>
              <a:endParaRPr b="1" sz="700">
                <a:solidFill>
                  <a:schemeClr val="lt1"/>
                </a:solidFill>
                <a:latin typeface="Roboto"/>
                <a:ea typeface="Roboto"/>
                <a:cs typeface="Roboto"/>
                <a:sym typeface="Roboto"/>
              </a:endParaRPr>
            </a:p>
            <a:p>
              <a:pPr indent="-158750" lvl="0" marL="228600" rtl="0" algn="l">
                <a:lnSpc>
                  <a:spcPct val="115000"/>
                </a:lnSpc>
                <a:spcBef>
                  <a:spcPts val="800"/>
                </a:spcBef>
                <a:spcAft>
                  <a:spcPts val="0"/>
                </a:spcAft>
                <a:buClr>
                  <a:schemeClr val="lt1"/>
                </a:buClr>
                <a:buSzPts val="700"/>
                <a:buFont typeface="Roboto"/>
                <a:buAutoNum type="arabicPeriod"/>
              </a:pPr>
              <a:r>
                <a:rPr lang="en" sz="700">
                  <a:solidFill>
                    <a:schemeClr val="lt1"/>
                  </a:solidFill>
                  <a:latin typeface="Roboto"/>
                  <a:ea typeface="Roboto"/>
                  <a:cs typeface="Roboto"/>
                  <a:sym typeface="Roboto"/>
                </a:rPr>
                <a:t>Layout</a:t>
              </a:r>
              <a:endParaRPr sz="700">
                <a:solidFill>
                  <a:schemeClr val="lt1"/>
                </a:solidFill>
                <a:latin typeface="Roboto"/>
                <a:ea typeface="Roboto"/>
                <a:cs typeface="Roboto"/>
                <a:sym typeface="Roboto"/>
              </a:endParaRPr>
            </a:p>
            <a:p>
              <a:pPr indent="-158750" lvl="0" marL="228600" rtl="0" algn="l">
                <a:lnSpc>
                  <a:spcPct val="115000"/>
                </a:lnSpc>
                <a:spcBef>
                  <a:spcPts val="0"/>
                </a:spcBef>
                <a:spcAft>
                  <a:spcPts val="0"/>
                </a:spcAft>
                <a:buClr>
                  <a:schemeClr val="lt1"/>
                </a:buClr>
                <a:buSzPts val="700"/>
                <a:buFont typeface="Roboto"/>
                <a:buAutoNum type="arabicPeriod"/>
              </a:pPr>
              <a:r>
                <a:rPr lang="en" sz="700">
                  <a:solidFill>
                    <a:schemeClr val="lt1"/>
                  </a:solidFill>
                  <a:latin typeface="Roboto"/>
                  <a:ea typeface="Roboto"/>
                  <a:cs typeface="Roboto"/>
                  <a:sym typeface="Roboto"/>
                </a:rPr>
                <a:t>Create Moel</a:t>
              </a:r>
              <a:endParaRPr sz="700">
                <a:solidFill>
                  <a:schemeClr val="lt1"/>
                </a:solidFill>
                <a:latin typeface="Roboto"/>
                <a:ea typeface="Roboto"/>
                <a:cs typeface="Roboto"/>
                <a:sym typeface="Roboto"/>
              </a:endParaRPr>
            </a:p>
            <a:p>
              <a:pPr indent="-158750" lvl="0" marL="228600" rtl="0" algn="l">
                <a:lnSpc>
                  <a:spcPct val="115000"/>
                </a:lnSpc>
                <a:spcBef>
                  <a:spcPts val="0"/>
                </a:spcBef>
                <a:spcAft>
                  <a:spcPts val="0"/>
                </a:spcAft>
                <a:buClr>
                  <a:schemeClr val="lt1"/>
                </a:buClr>
                <a:buSzPts val="700"/>
                <a:buFont typeface="Roboto"/>
                <a:buAutoNum type="arabicPeriod"/>
              </a:pPr>
              <a:r>
                <a:rPr lang="en" sz="700">
                  <a:solidFill>
                    <a:schemeClr val="lt1"/>
                  </a:solidFill>
                  <a:latin typeface="Roboto"/>
                  <a:ea typeface="Roboto"/>
                  <a:cs typeface="Roboto"/>
                  <a:sym typeface="Roboto"/>
                </a:rPr>
                <a:t>Database integration </a:t>
              </a:r>
              <a:endParaRPr sz="700">
                <a:solidFill>
                  <a:schemeClr val="lt1"/>
                </a:solidFill>
                <a:latin typeface="Roboto"/>
                <a:ea typeface="Roboto"/>
                <a:cs typeface="Roboto"/>
                <a:sym typeface="Roboto"/>
              </a:endParaRPr>
            </a:p>
            <a:p>
              <a:pPr indent="-158750" lvl="0" marL="228600" rtl="0" algn="l">
                <a:lnSpc>
                  <a:spcPct val="115000"/>
                </a:lnSpc>
                <a:spcBef>
                  <a:spcPts val="0"/>
                </a:spcBef>
                <a:spcAft>
                  <a:spcPts val="0"/>
                </a:spcAft>
                <a:buClr>
                  <a:schemeClr val="lt1"/>
                </a:buClr>
                <a:buSzPts val="700"/>
                <a:buFont typeface="Roboto"/>
                <a:buAutoNum type="arabicPeriod"/>
              </a:pPr>
              <a:r>
                <a:rPr lang="en" sz="700">
                  <a:solidFill>
                    <a:schemeClr val="lt1"/>
                  </a:solidFill>
                  <a:latin typeface="Roboto"/>
                  <a:ea typeface="Roboto"/>
                  <a:cs typeface="Roboto"/>
                  <a:sym typeface="Roboto"/>
                </a:rPr>
                <a:t>Backend API </a:t>
              </a:r>
              <a:endParaRPr sz="700">
                <a:solidFill>
                  <a:schemeClr val="lt1"/>
                </a:solidFill>
                <a:latin typeface="Roboto"/>
                <a:ea typeface="Roboto"/>
                <a:cs typeface="Roboto"/>
                <a:sym typeface="Roboto"/>
              </a:endParaRPr>
            </a:p>
            <a:p>
              <a:pPr indent="-158750" lvl="0" marL="228600" rtl="0" algn="l">
                <a:lnSpc>
                  <a:spcPct val="115000"/>
                </a:lnSpc>
                <a:spcBef>
                  <a:spcPts val="0"/>
                </a:spcBef>
                <a:spcAft>
                  <a:spcPts val="0"/>
                </a:spcAft>
                <a:buClr>
                  <a:srgbClr val="FFFFFF"/>
                </a:buClr>
                <a:buSzPts val="700"/>
                <a:buFont typeface="Roboto"/>
                <a:buAutoNum type="arabicPeriod"/>
              </a:pPr>
              <a:r>
                <a:t/>
              </a:r>
              <a:endParaRPr b="1" sz="700">
                <a:solidFill>
                  <a:srgbClr val="FFFFFF"/>
                </a:solidFill>
                <a:latin typeface="Roboto"/>
                <a:ea typeface="Roboto"/>
                <a:cs typeface="Roboto"/>
                <a:sym typeface="Roboto"/>
              </a:endParaRPr>
            </a:p>
          </p:txBody>
        </p:sp>
        <p:sp>
          <p:nvSpPr>
            <p:cNvPr id="412" name="Google Shape;412;p43"/>
            <p:cNvSpPr/>
            <p:nvPr/>
          </p:nvSpPr>
          <p:spPr>
            <a:xfrm rot="-1789476">
              <a:off x="2410765" y="2276970"/>
              <a:ext cx="160451" cy="160451"/>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13" name="Google Shape;413;p43"/>
          <p:cNvSpPr/>
          <p:nvPr/>
        </p:nvSpPr>
        <p:spPr>
          <a:xfrm rot="-2017964">
            <a:off x="1309782" y="2868101"/>
            <a:ext cx="166285" cy="179178"/>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14" name="Google Shape;414;p43"/>
          <p:cNvSpPr/>
          <p:nvPr/>
        </p:nvSpPr>
        <p:spPr>
          <a:xfrm rot="-2017964">
            <a:off x="2510981" y="2692176"/>
            <a:ext cx="166285" cy="179178"/>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15" name="Google Shape;415;p43"/>
          <p:cNvSpPr/>
          <p:nvPr/>
        </p:nvSpPr>
        <p:spPr>
          <a:xfrm rot="-2017964">
            <a:off x="5135373" y="2706303"/>
            <a:ext cx="166285" cy="179178"/>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16" name="Google Shape;416;p43"/>
          <p:cNvSpPr/>
          <p:nvPr/>
        </p:nvSpPr>
        <p:spPr>
          <a:xfrm flipH="1" rot="10800000">
            <a:off x="-41698" y="3552"/>
            <a:ext cx="1089900" cy="1006500"/>
          </a:xfrm>
          <a:prstGeom prst="rtTriangle">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17" name="Google Shape;417;p43"/>
          <p:cNvSpPr txBox="1"/>
          <p:nvPr/>
        </p:nvSpPr>
        <p:spPr>
          <a:xfrm>
            <a:off x="2750623" y="354731"/>
            <a:ext cx="364275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500">
                <a:solidFill>
                  <a:srgbClr val="FF5400"/>
                </a:solidFill>
              </a:rPr>
              <a:t>Timeline</a:t>
            </a:r>
            <a:endParaRPr b="1" sz="3500"/>
          </a:p>
        </p:txBody>
      </p:sp>
      <p:sp>
        <p:nvSpPr>
          <p:cNvPr id="418" name="Google Shape;418;p43"/>
          <p:cNvSpPr/>
          <p:nvPr/>
        </p:nvSpPr>
        <p:spPr>
          <a:xfrm flipH="1" rot="821479">
            <a:off x="7727493" y="2871234"/>
            <a:ext cx="1353664" cy="66170"/>
          </a:xfrm>
          <a:prstGeom prst="roundRect">
            <a:avLst>
              <a:gd fmla="val 50000" name="adj"/>
            </a:avLst>
          </a:prstGeom>
          <a:solidFill>
            <a:srgbClr val="D9D9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9" name="Google Shape;419;p43"/>
          <p:cNvSpPr/>
          <p:nvPr/>
        </p:nvSpPr>
        <p:spPr>
          <a:xfrm rot="-821479">
            <a:off x="6453013" y="2871234"/>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20" name="Google Shape;420;p43"/>
          <p:cNvGrpSpPr/>
          <p:nvPr/>
        </p:nvGrpSpPr>
        <p:grpSpPr>
          <a:xfrm>
            <a:off x="6980766" y="2892113"/>
            <a:ext cx="1703708" cy="1196515"/>
            <a:chOff x="5796625" y="2735581"/>
            <a:chExt cx="1712700" cy="1036932"/>
          </a:xfrm>
        </p:grpSpPr>
        <p:sp>
          <p:nvSpPr>
            <p:cNvPr id="421" name="Google Shape;421;p43"/>
            <p:cNvSpPr txBox="1"/>
            <p:nvPr/>
          </p:nvSpPr>
          <p:spPr>
            <a:xfrm>
              <a:off x="6296607" y="2735581"/>
              <a:ext cx="8838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Clr>
                  <a:schemeClr val="dk1"/>
                </a:buClr>
                <a:buSzPts val="600"/>
                <a:buFont typeface="Arial"/>
                <a:buNone/>
              </a:pPr>
              <a:r>
                <a:rPr b="1" lang="en" sz="1000">
                  <a:solidFill>
                    <a:srgbClr val="F88C57"/>
                  </a:solidFill>
                  <a:latin typeface="Roboto"/>
                  <a:ea typeface="Roboto"/>
                  <a:cs typeface="Roboto"/>
                  <a:sym typeface="Roboto"/>
                </a:rPr>
                <a:t>DECEMBER</a:t>
              </a:r>
              <a:endParaRPr b="1" sz="1000">
                <a:solidFill>
                  <a:srgbClr val="F88C57"/>
                </a:solidFill>
                <a:latin typeface="Roboto"/>
                <a:ea typeface="Roboto"/>
                <a:cs typeface="Roboto"/>
                <a:sym typeface="Roboto"/>
              </a:endParaRPr>
            </a:p>
          </p:txBody>
        </p:sp>
        <p:sp>
          <p:nvSpPr>
            <p:cNvPr id="422" name="Google Shape;422;p43"/>
            <p:cNvSpPr/>
            <p:nvPr/>
          </p:nvSpPr>
          <p:spPr>
            <a:xfrm>
              <a:off x="5796625" y="3069013"/>
              <a:ext cx="1712700" cy="7035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423" name="Google Shape;423;p43"/>
            <p:cNvSpPr txBox="1"/>
            <p:nvPr/>
          </p:nvSpPr>
          <p:spPr>
            <a:xfrm>
              <a:off x="5879029" y="3137902"/>
              <a:ext cx="1557900" cy="6324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Project Closing </a:t>
              </a:r>
              <a:endParaRPr b="1" sz="1000">
                <a:solidFill>
                  <a:schemeClr val="lt1"/>
                </a:solidFill>
                <a:latin typeface="Roboto"/>
                <a:ea typeface="Roboto"/>
                <a:cs typeface="Roboto"/>
                <a:sym typeface="Roboto"/>
              </a:endParaRPr>
            </a:p>
            <a:p>
              <a:pPr indent="-165100" lvl="0" marL="228600" rtl="0" algn="just">
                <a:lnSpc>
                  <a:spcPct val="115000"/>
                </a:lnSpc>
                <a:spcBef>
                  <a:spcPts val="80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Project Closure</a:t>
              </a:r>
              <a:endParaRPr sz="800">
                <a:solidFill>
                  <a:schemeClr val="lt1"/>
                </a:solidFill>
                <a:latin typeface="Roboto"/>
                <a:ea typeface="Roboto"/>
                <a:cs typeface="Roboto"/>
                <a:sym typeface="Roboto"/>
              </a:endParaRPr>
            </a:p>
            <a:p>
              <a:pPr indent="-165100" lvl="0" marL="228600" rtl="0" algn="just">
                <a:lnSpc>
                  <a:spcPct val="115000"/>
                </a:lnSpc>
                <a:spcBef>
                  <a:spcPts val="0"/>
                </a:spcBef>
                <a:spcAft>
                  <a:spcPts val="0"/>
                </a:spcAft>
                <a:buClr>
                  <a:schemeClr val="lt1"/>
                </a:buClr>
                <a:buSzPts val="800"/>
                <a:buFont typeface="Roboto"/>
                <a:buAutoNum type="arabicPeriod"/>
              </a:pPr>
              <a:r>
                <a:rPr lang="en" sz="800">
                  <a:solidFill>
                    <a:schemeClr val="lt1"/>
                  </a:solidFill>
                  <a:latin typeface="Roboto"/>
                  <a:ea typeface="Roboto"/>
                  <a:cs typeface="Roboto"/>
                  <a:sym typeface="Roboto"/>
                </a:rPr>
                <a:t>Training App for Pedagang Keliling and promotion</a:t>
              </a:r>
              <a:endParaRPr sz="800">
                <a:solidFill>
                  <a:schemeClr val="lt1"/>
                </a:solidFill>
                <a:latin typeface="Roboto"/>
                <a:ea typeface="Roboto"/>
                <a:cs typeface="Roboto"/>
                <a:sym typeface="Roboto"/>
              </a:endParaRPr>
            </a:p>
            <a:p>
              <a:pPr indent="0" lvl="0" marL="228600" rtl="0" algn="just">
                <a:lnSpc>
                  <a:spcPct val="115000"/>
                </a:lnSpc>
                <a:spcBef>
                  <a:spcPts val="800"/>
                </a:spcBef>
                <a:spcAft>
                  <a:spcPts val="0"/>
                </a:spcAft>
                <a:buNone/>
              </a:pPr>
              <a:r>
                <a:t/>
              </a:r>
              <a:endParaRPr sz="800">
                <a:solidFill>
                  <a:schemeClr val="lt1"/>
                </a:solidFill>
                <a:latin typeface="Roboto"/>
                <a:ea typeface="Roboto"/>
                <a:cs typeface="Roboto"/>
                <a:sym typeface="Roboto"/>
              </a:endParaRPr>
            </a:p>
            <a:p>
              <a:pPr indent="0" lvl="0" marL="0" rtl="0" algn="ctr">
                <a:lnSpc>
                  <a:spcPct val="115000"/>
                </a:lnSpc>
                <a:spcBef>
                  <a:spcPts val="800"/>
                </a:spcBef>
                <a:spcAft>
                  <a:spcPts val="800"/>
                </a:spcAft>
                <a:buNone/>
              </a:pPr>
              <a:r>
                <a:t/>
              </a:r>
              <a:endParaRPr sz="800">
                <a:solidFill>
                  <a:srgbClr val="5E5E5E"/>
                </a:solidFill>
              </a:endParaRPr>
            </a:p>
          </p:txBody>
        </p:sp>
        <p:sp>
          <p:nvSpPr>
            <p:cNvPr id="424" name="Google Shape;424;p43"/>
            <p:cNvSpPr/>
            <p:nvPr/>
          </p:nvSpPr>
          <p:spPr>
            <a:xfrm>
              <a:off x="6607975" y="3004364"/>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25" name="Google Shape;425;p43"/>
          <p:cNvSpPr/>
          <p:nvPr/>
        </p:nvSpPr>
        <p:spPr>
          <a:xfrm flipH="1" rot="821479">
            <a:off x="7727493" y="2871234"/>
            <a:ext cx="1353664" cy="66170"/>
          </a:xfrm>
          <a:prstGeom prst="roundRect">
            <a:avLst>
              <a:gd fmla="val 50000" name="adj"/>
            </a:avLst>
          </a:prstGeom>
          <a:solidFill>
            <a:srgbClr val="A5A5A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26" name="Google Shape;426;p43"/>
          <p:cNvGrpSpPr/>
          <p:nvPr/>
        </p:nvGrpSpPr>
        <p:grpSpPr>
          <a:xfrm>
            <a:off x="5638940" y="1619340"/>
            <a:ext cx="1703708" cy="1493210"/>
            <a:chOff x="1637475" y="1172641"/>
            <a:chExt cx="1712700" cy="1294055"/>
          </a:xfrm>
        </p:grpSpPr>
        <p:sp>
          <p:nvSpPr>
            <p:cNvPr id="427" name="Google Shape;427;p43"/>
            <p:cNvSpPr/>
            <p:nvPr/>
          </p:nvSpPr>
          <p:spPr>
            <a:xfrm>
              <a:off x="1637475" y="1172641"/>
              <a:ext cx="1712700" cy="750900"/>
            </a:xfrm>
            <a:prstGeom prst="roundRect">
              <a:avLst>
                <a:gd fmla="val 4485"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428" name="Google Shape;428;p43"/>
            <p:cNvSpPr txBox="1"/>
            <p:nvPr/>
          </p:nvSpPr>
          <p:spPr>
            <a:xfrm>
              <a:off x="2067319" y="1985298"/>
              <a:ext cx="918900" cy="276000"/>
            </a:xfrm>
            <a:prstGeom prst="rect">
              <a:avLst/>
            </a:prstGeom>
            <a:no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800"/>
                </a:spcAft>
                <a:buNone/>
              </a:pPr>
              <a:r>
                <a:rPr b="1" lang="en" sz="1000">
                  <a:solidFill>
                    <a:srgbClr val="F88C57"/>
                  </a:solidFill>
                  <a:latin typeface="Roboto"/>
                  <a:ea typeface="Roboto"/>
                  <a:cs typeface="Roboto"/>
                  <a:sym typeface="Roboto"/>
                </a:rPr>
                <a:t>NOVEMBER</a:t>
              </a:r>
              <a:endParaRPr b="1" sz="1000">
                <a:solidFill>
                  <a:srgbClr val="F88C57"/>
                </a:solidFill>
                <a:latin typeface="Roboto"/>
                <a:ea typeface="Roboto"/>
                <a:cs typeface="Roboto"/>
                <a:sym typeface="Roboto"/>
              </a:endParaRPr>
            </a:p>
          </p:txBody>
        </p:sp>
        <p:sp>
          <p:nvSpPr>
            <p:cNvPr id="429" name="Google Shape;429;p43"/>
            <p:cNvSpPr/>
            <p:nvPr/>
          </p:nvSpPr>
          <p:spPr>
            <a:xfrm rot="10800000">
              <a:off x="2448800" y="1919036"/>
              <a:ext cx="90000" cy="67500"/>
            </a:xfrm>
            <a:prstGeom prst="triangle">
              <a:avLst>
                <a:gd fmla="val 50000" name="adj"/>
              </a:avLst>
            </a:prstGeom>
            <a:solidFill>
              <a:srgbClr val="FF5400">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43"/>
            <p:cNvSpPr txBox="1"/>
            <p:nvPr/>
          </p:nvSpPr>
          <p:spPr>
            <a:xfrm>
              <a:off x="1715545" y="1234430"/>
              <a:ext cx="1564800" cy="684600"/>
            </a:xfrm>
            <a:prstGeom prst="rect">
              <a:avLst/>
            </a:prstGeom>
            <a:solidFill>
              <a:srgbClr val="F9844A"/>
            </a:solidFill>
            <a:ln>
              <a:noFill/>
            </a:ln>
          </p:spPr>
          <p:txBody>
            <a:bodyPr anchorCtr="0" anchor="t" bIns="45725" lIns="45725" spcFirstLastPara="1" rIns="45725" wrap="square" tIns="457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Project Implementation </a:t>
              </a:r>
              <a:endParaRPr b="1" sz="1000">
                <a:solidFill>
                  <a:srgbClr val="FFFFFF"/>
                </a:solidFill>
                <a:latin typeface="Roboto"/>
                <a:ea typeface="Roboto"/>
                <a:cs typeface="Roboto"/>
                <a:sym typeface="Roboto"/>
              </a:endParaRPr>
            </a:p>
            <a:p>
              <a:pPr indent="-165100" lvl="0" marL="228600" rtl="0" algn="l">
                <a:lnSpc>
                  <a:spcPct val="115000"/>
                </a:lnSpc>
                <a:spcBef>
                  <a:spcPts val="800"/>
                </a:spcBef>
                <a:spcAft>
                  <a:spcPts val="0"/>
                </a:spcAft>
                <a:buClr>
                  <a:srgbClr val="FFFFFF"/>
                </a:buClr>
                <a:buSzPts val="800"/>
                <a:buFont typeface="Roboto"/>
                <a:buAutoNum type="arabicPeriod"/>
              </a:pPr>
              <a:r>
                <a:rPr lang="en" sz="800">
                  <a:solidFill>
                    <a:srgbClr val="FFFFFF"/>
                  </a:solidFill>
                  <a:latin typeface="Roboto"/>
                  <a:ea typeface="Roboto"/>
                  <a:cs typeface="Roboto"/>
                  <a:sym typeface="Roboto"/>
                </a:rPr>
                <a:t>Security Testing </a:t>
              </a:r>
              <a:endParaRPr sz="800">
                <a:solidFill>
                  <a:srgbClr val="FFFFFF"/>
                </a:solidFill>
                <a:latin typeface="Roboto"/>
                <a:ea typeface="Roboto"/>
                <a:cs typeface="Roboto"/>
                <a:sym typeface="Roboto"/>
              </a:endParaRPr>
            </a:p>
            <a:p>
              <a:pPr indent="-165100" lvl="0" marL="228600" rtl="0" algn="l">
                <a:lnSpc>
                  <a:spcPct val="115000"/>
                </a:lnSpc>
                <a:spcBef>
                  <a:spcPts val="0"/>
                </a:spcBef>
                <a:spcAft>
                  <a:spcPts val="0"/>
                </a:spcAft>
                <a:buClr>
                  <a:srgbClr val="FFFFFF"/>
                </a:buClr>
                <a:buSzPts val="800"/>
                <a:buFont typeface="Roboto"/>
                <a:buAutoNum type="arabicPeriod"/>
              </a:pPr>
              <a:r>
                <a:rPr lang="en" sz="800">
                  <a:solidFill>
                    <a:srgbClr val="FFFFFF"/>
                  </a:solidFill>
                  <a:latin typeface="Roboto"/>
                  <a:ea typeface="Roboto"/>
                  <a:cs typeface="Roboto"/>
                  <a:sym typeface="Roboto"/>
                </a:rPr>
                <a:t>UI/UX Testing </a:t>
              </a:r>
              <a:endParaRPr sz="800">
                <a:solidFill>
                  <a:srgbClr val="FFFFFF"/>
                </a:solidFill>
                <a:latin typeface="Roboto"/>
                <a:ea typeface="Roboto"/>
                <a:cs typeface="Roboto"/>
                <a:sym typeface="Roboto"/>
              </a:endParaRPr>
            </a:p>
            <a:p>
              <a:pPr indent="-165100" lvl="0" marL="228600" rtl="0" algn="l">
                <a:lnSpc>
                  <a:spcPct val="115000"/>
                </a:lnSpc>
                <a:spcBef>
                  <a:spcPts val="0"/>
                </a:spcBef>
                <a:spcAft>
                  <a:spcPts val="0"/>
                </a:spcAft>
                <a:buClr>
                  <a:srgbClr val="FFFFFF"/>
                </a:buClr>
                <a:buSzPts val="800"/>
                <a:buFont typeface="Roboto"/>
                <a:buAutoNum type="arabicPeriod"/>
              </a:pPr>
              <a:r>
                <a:rPr lang="en" sz="800">
                  <a:solidFill>
                    <a:srgbClr val="FFFFFF"/>
                  </a:solidFill>
                  <a:latin typeface="Roboto"/>
                  <a:ea typeface="Roboto"/>
                  <a:cs typeface="Roboto"/>
                  <a:sym typeface="Roboto"/>
                </a:rPr>
                <a:t>Database normalization</a:t>
              </a:r>
              <a:endParaRPr sz="800">
                <a:solidFill>
                  <a:srgbClr val="FFFFFF"/>
                </a:solidFill>
                <a:latin typeface="Roboto"/>
                <a:ea typeface="Roboto"/>
                <a:cs typeface="Roboto"/>
                <a:sym typeface="Roboto"/>
              </a:endParaRPr>
            </a:p>
          </p:txBody>
        </p:sp>
        <p:sp>
          <p:nvSpPr>
            <p:cNvPr id="431" name="Google Shape;431;p43"/>
            <p:cNvSpPr/>
            <p:nvPr/>
          </p:nvSpPr>
          <p:spPr>
            <a:xfrm rot="-1789476">
              <a:off x="2410765" y="2276970"/>
              <a:ext cx="160451" cy="160451"/>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32" name="Google Shape;432;p43"/>
          <p:cNvSpPr/>
          <p:nvPr/>
        </p:nvSpPr>
        <p:spPr>
          <a:xfrm rot="-2017964">
            <a:off x="7703561" y="2719277"/>
            <a:ext cx="166285" cy="179178"/>
          </a:xfrm>
          <a:prstGeom prst="ellipse">
            <a:avLst/>
          </a:prstGeom>
          <a:solidFill>
            <a:srgbClr val="FFFFFF"/>
          </a:solidFill>
          <a:ln cap="flat" cmpd="sng" w="38100">
            <a:solidFill>
              <a:srgbClr val="A5A5A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nvSpPr>
        <p:spPr>
          <a:xfrm>
            <a:off x="256383" y="262731"/>
            <a:ext cx="15543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3500" u="none" cap="none" strike="noStrike">
                <a:solidFill>
                  <a:srgbClr val="FE502D"/>
                </a:solidFill>
              </a:rPr>
              <a:t>Budget</a:t>
            </a:r>
            <a:endParaRPr b="1" sz="3500">
              <a:solidFill>
                <a:srgbClr val="FE502D"/>
              </a:solidFill>
            </a:endParaRPr>
          </a:p>
        </p:txBody>
      </p:sp>
      <p:graphicFrame>
        <p:nvGraphicFramePr>
          <p:cNvPr id="438" name="Google Shape;438;p44"/>
          <p:cNvGraphicFramePr/>
          <p:nvPr/>
        </p:nvGraphicFramePr>
        <p:xfrm>
          <a:off x="2375525" y="-45898"/>
          <a:ext cx="3000000" cy="3000000"/>
        </p:xfrm>
        <a:graphic>
          <a:graphicData uri="http://schemas.openxmlformats.org/drawingml/2006/table">
            <a:tbl>
              <a:tblPr>
                <a:noFill/>
                <a:tableStyleId>{2A5A1D6A-53B2-4413-B44A-2082354D5E1B}</a:tableStyleId>
              </a:tblPr>
              <a:tblGrid>
                <a:gridCol w="1979800"/>
                <a:gridCol w="419250"/>
                <a:gridCol w="419250"/>
                <a:gridCol w="737575"/>
                <a:gridCol w="737575"/>
                <a:gridCol w="854025"/>
                <a:gridCol w="395950"/>
              </a:tblGrid>
              <a:tr h="114200">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WBS items</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month</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Unit</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Cost</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subtotals</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WBS level 2 totals</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c>
                  <a:txBody>
                    <a:bodyPr/>
                    <a:lstStyle/>
                    <a:p>
                      <a:pPr indent="0" lvl="0" marL="0" rtl="0" algn="l">
                        <a:lnSpc>
                          <a:spcPct val="115000"/>
                        </a:lnSpc>
                        <a:spcBef>
                          <a:spcPts val="0"/>
                        </a:spcBef>
                        <a:spcAft>
                          <a:spcPts val="0"/>
                        </a:spcAft>
                        <a:buNone/>
                      </a:pPr>
                      <a:r>
                        <a:rPr b="1" lang="en" sz="600">
                          <a:solidFill>
                            <a:srgbClr val="FFFFFF"/>
                          </a:solidFill>
                          <a:latin typeface="Times New Roman"/>
                          <a:ea typeface="Times New Roman"/>
                          <a:cs typeface="Times New Roman"/>
                          <a:sym typeface="Times New Roman"/>
                        </a:rPr>
                        <a:t>% of total</a:t>
                      </a:r>
                      <a:endParaRPr b="1" sz="600">
                        <a:solidFill>
                          <a:srgbClr val="FFFFFF"/>
                        </a:solidFill>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9844A"/>
                    </a:solidFill>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1.Human Resources</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42.400.000,00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61</a:t>
                      </a:r>
                      <a:r>
                        <a:rPr lang="en" sz="600">
                          <a:latin typeface="Times New Roman"/>
                          <a:ea typeface="Times New Roman"/>
                          <a:cs typeface="Times New Roman"/>
                          <a:sym typeface="Times New Roman"/>
                        </a:rPr>
                        <a:t>%</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1.1. External Human Resources</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1.1.1 UI/UX Design</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1.1.2 Business Analyst</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1.2. Project Team</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1.2.1 Mobile Developer</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6,00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2,00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900.000,00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10.800.000,00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1.2.2. Backend or cloud Engineer</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6,00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2,00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900.000,00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10.800.000,00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1.2.3. Machine Learning Engineer</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6,00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2,00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900.000,00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10.800.000,00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 Source Tech</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12.650.000,00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18%</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 GCP Service</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2.1.1 Compute Egine</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2,00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2.1.2 Cloud Run</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200.000,00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2.1.3 AI Flatform</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300.000,00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1.500.000,00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2.1.4 Cloud Load Balancer</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6,00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300.000,00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1.800.000,00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2.1.5 Cloud Pub/Sub</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 GiB</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80.000,00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400.000,00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2.1.6 Big Query ML</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240.000,00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1.200.000,00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2.2 Firestore</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5,00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 GiB</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200.000,00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2.4 Apple Store</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350.000,00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350.000,00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2.5 Playstore</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Calibri"/>
                          <a:ea typeface="Calibri"/>
                          <a:cs typeface="Calibri"/>
                          <a:sym typeface="Calibri"/>
                        </a:rPr>
                        <a:t>1,00</a:t>
                      </a:r>
                      <a:endParaRPr sz="600">
                        <a:latin typeface="Calibri"/>
                        <a:ea typeface="Calibri"/>
                        <a:cs typeface="Calibri"/>
                        <a:sym typeface="Calibri"/>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400.000,00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400.000,00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 Business Cost</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6.000.000,00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7.950.000,00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11,36%</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3.1. Market Analysis</a:t>
                      </a:r>
                      <a:endParaRPr sz="600">
                        <a:latin typeface="Times New Roman"/>
                        <a:ea typeface="Times New Roman"/>
                        <a:cs typeface="Times New Roman"/>
                        <a:sym typeface="Times New Roman"/>
                      </a:endParaRPr>
                    </a:p>
                  </a:txBody>
                  <a:tcPr marT="45725" marB="45725" marR="14300" marL="14300"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chemeClr val="dk1"/>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4.000.000,00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3.2. Competitor Analysis</a:t>
                      </a:r>
                      <a:endParaRPr sz="600">
                        <a:latin typeface="Times New Roman"/>
                        <a:ea typeface="Times New Roman"/>
                        <a:cs typeface="Times New Roman"/>
                        <a:sym typeface="Times New Roman"/>
                      </a:endParaRPr>
                    </a:p>
                  </a:txBody>
                  <a:tcPr marT="45725" marB="45725" marR="14300" marL="14300"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chemeClr val="dk1"/>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2.000.000,00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3.3. ads payment</a:t>
                      </a:r>
                      <a:endParaRPr sz="600">
                        <a:latin typeface="Times New Roman"/>
                        <a:ea typeface="Times New Roman"/>
                        <a:cs typeface="Times New Roman"/>
                        <a:sym typeface="Times New Roman"/>
                      </a:endParaRPr>
                    </a:p>
                  </a:txBody>
                  <a:tcPr marT="45725" marB="45725" marR="14300" marL="14300"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chemeClr val="dk1"/>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900.000,00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3.3.1 Youtube Ads</a:t>
                      </a:r>
                      <a:endParaRPr sz="600">
                        <a:latin typeface="Times New Roman"/>
                        <a:ea typeface="Times New Roman"/>
                        <a:cs typeface="Times New Roman"/>
                        <a:sym typeface="Times New Roman"/>
                      </a:endParaRPr>
                    </a:p>
                  </a:txBody>
                  <a:tcPr marT="45725" marB="45725" marR="14300" marL="14300"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3</a:t>
                      </a:r>
                      <a:endParaRPr sz="600">
                        <a:latin typeface="Times New Roman"/>
                        <a:ea typeface="Times New Roman"/>
                        <a:cs typeface="Times New Roman"/>
                        <a:sym typeface="Times New Roman"/>
                      </a:endParaRPr>
                    </a:p>
                  </a:txBody>
                  <a:tcPr marT="45725" marB="45725" marR="14300" marL="14300" anchor="ctr">
                    <a:lnL cap="flat" cmpd="sng" w="11900">
                      <a:solidFill>
                        <a:schemeClr val="dk1"/>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300.000,00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3.3.2 Instagram</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3</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600.000,00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4. Internet Kuota</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3</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7</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1.050.000,00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389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reserved</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Rp 7.000.000,00</a:t>
                      </a:r>
                      <a:endParaRPr sz="600">
                        <a:latin typeface="Times New Roman"/>
                        <a:ea typeface="Times New Roman"/>
                        <a:cs typeface="Times New Roman"/>
                        <a:sym typeface="Times New Roman"/>
                      </a:endParaRPr>
                    </a:p>
                  </a:txBody>
                  <a:tcPr marT="45725" marB="45725" marR="14300" marL="143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Rp 7.000.000,00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latin typeface="Times New Roman"/>
                          <a:ea typeface="Times New Roman"/>
                          <a:cs typeface="Times New Roman"/>
                          <a:sym typeface="Times New Roman"/>
                        </a:rPr>
                        <a:t>10%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50000">
                <a:tc>
                  <a:txBody>
                    <a:bodyPr/>
                    <a:lstStyle/>
                    <a:p>
                      <a:pPr indent="0" lvl="0" marL="0" rtl="0" algn="l">
                        <a:lnSpc>
                          <a:spcPct val="100000"/>
                        </a:lnSpc>
                        <a:spcBef>
                          <a:spcPts val="0"/>
                        </a:spcBef>
                        <a:spcAft>
                          <a:spcPts val="0"/>
                        </a:spcAft>
                        <a:buNone/>
                      </a:pPr>
                      <a:r>
                        <a:rPr lang="en" sz="600">
                          <a:latin typeface="Times New Roman"/>
                          <a:ea typeface="Times New Roman"/>
                          <a:cs typeface="Times New Roman"/>
                          <a:sym typeface="Times New Roman"/>
                        </a:rPr>
                        <a:t>TOTAL</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600"/>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600">
                          <a:latin typeface="Times New Roman"/>
                          <a:ea typeface="Times New Roman"/>
                          <a:cs typeface="Times New Roman"/>
                          <a:sym typeface="Times New Roman"/>
                        </a:rPr>
                        <a:t>Rp 70.000.000,00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latin typeface="Times New Roman"/>
                          <a:ea typeface="Times New Roman"/>
                          <a:cs typeface="Times New Roman"/>
                          <a:sym typeface="Times New Roman"/>
                        </a:rPr>
                        <a:t>100%</a:t>
                      </a:r>
                      <a:endParaRPr sz="600">
                        <a:latin typeface="Times New Roman"/>
                        <a:ea typeface="Times New Roman"/>
                        <a:cs typeface="Times New Roman"/>
                        <a:sym typeface="Times New Roman"/>
                      </a:endParaRPr>
                    </a:p>
                  </a:txBody>
                  <a:tcPr marT="45725" marB="45725" marR="14300" marL="14300"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8C57"/>
        </a:solidFill>
      </p:bgPr>
    </p:bg>
    <p:spTree>
      <p:nvGrpSpPr>
        <p:cNvPr id="144" name="Shape 144"/>
        <p:cNvGrpSpPr/>
        <p:nvPr/>
      </p:nvGrpSpPr>
      <p:grpSpPr>
        <a:xfrm>
          <a:off x="0" y="0"/>
          <a:ext cx="0" cy="0"/>
          <a:chOff x="0" y="0"/>
          <a:chExt cx="0" cy="0"/>
        </a:xfrm>
      </p:grpSpPr>
      <p:grpSp>
        <p:nvGrpSpPr>
          <p:cNvPr id="145" name="Google Shape;145;p27"/>
          <p:cNvGrpSpPr/>
          <p:nvPr/>
        </p:nvGrpSpPr>
        <p:grpSpPr>
          <a:xfrm>
            <a:off x="514350" y="714772"/>
            <a:ext cx="8115300" cy="826771"/>
            <a:chOff x="0" y="-257175"/>
            <a:chExt cx="21640800" cy="2204722"/>
          </a:xfrm>
        </p:grpSpPr>
        <p:sp>
          <p:nvSpPr>
            <p:cNvPr id="146" name="Google Shape;146;p27"/>
            <p:cNvSpPr txBox="1"/>
            <p:nvPr/>
          </p:nvSpPr>
          <p:spPr>
            <a:xfrm>
              <a:off x="0" y="-257175"/>
              <a:ext cx="21640800" cy="14367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Clr>
                  <a:srgbClr val="000000"/>
                </a:buClr>
                <a:buFont typeface="Arial"/>
                <a:buNone/>
              </a:pPr>
              <a:r>
                <a:rPr b="1" i="0" lang="en" sz="3500" u="none" cap="none" strike="noStrike">
                  <a:solidFill>
                    <a:schemeClr val="lt1"/>
                  </a:solidFill>
                </a:rPr>
                <a:t>B</a:t>
              </a:r>
              <a:r>
                <a:rPr b="1" lang="en" sz="3500">
                  <a:solidFill>
                    <a:schemeClr val="lt1"/>
                  </a:solidFill>
                </a:rPr>
                <a:t>21-CAP0114</a:t>
              </a:r>
              <a:endParaRPr b="1" sz="3500">
                <a:solidFill>
                  <a:schemeClr val="lt1"/>
                </a:solidFill>
              </a:endParaRPr>
            </a:p>
          </p:txBody>
        </p:sp>
        <p:sp>
          <p:nvSpPr>
            <p:cNvPr id="147" name="Google Shape;147;p27"/>
            <p:cNvSpPr txBox="1"/>
            <p:nvPr/>
          </p:nvSpPr>
          <p:spPr>
            <a:xfrm>
              <a:off x="0" y="1578247"/>
              <a:ext cx="21640800" cy="369300"/>
            </a:xfrm>
            <a:prstGeom prst="rect">
              <a:avLst/>
            </a:prstGeom>
            <a:no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8" name="Google Shape;148;p27"/>
          <p:cNvSpPr/>
          <p:nvPr/>
        </p:nvSpPr>
        <p:spPr>
          <a:xfrm>
            <a:off x="1536131" y="1765513"/>
            <a:ext cx="6071739" cy="2827772"/>
          </a:xfrm>
          <a:custGeom>
            <a:rect b="b" l="l" r="r" t="t"/>
            <a:pathLst>
              <a:path extrusionOk="0" h="1913890" w="1697795">
                <a:moveTo>
                  <a:pt x="0" y="0"/>
                </a:moveTo>
                <a:lnTo>
                  <a:pt x="1697795" y="0"/>
                </a:lnTo>
                <a:lnTo>
                  <a:pt x="1697795" y="1913890"/>
                </a:lnTo>
                <a:lnTo>
                  <a:pt x="0" y="1913890"/>
                </a:lnTo>
                <a:close/>
              </a:path>
            </a:pathLst>
          </a:custGeom>
          <a:solidFill>
            <a:srgbClr val="FFFFFF"/>
          </a:solidFill>
          <a:ln>
            <a:noFill/>
          </a:ln>
        </p:spPr>
      </p:sp>
      <p:sp>
        <p:nvSpPr>
          <p:cNvPr id="149" name="Google Shape;149;p27"/>
          <p:cNvSpPr txBox="1"/>
          <p:nvPr/>
        </p:nvSpPr>
        <p:spPr>
          <a:xfrm>
            <a:off x="3137782" y="2248125"/>
            <a:ext cx="2868450" cy="1862550"/>
          </a:xfrm>
          <a:prstGeom prst="rect">
            <a:avLst/>
          </a:prstGeom>
          <a:noFill/>
          <a:ln>
            <a:noFill/>
          </a:ln>
        </p:spPr>
        <p:txBody>
          <a:bodyPr anchorCtr="0" anchor="t" bIns="0" lIns="0" spcFirstLastPara="1" rIns="0" wrap="square" tIns="0">
            <a:spAutoFit/>
          </a:bodyPr>
          <a:lstStyle/>
          <a:p>
            <a:pPr indent="0" lvl="0" marL="114300" rtl="0" algn="l">
              <a:lnSpc>
                <a:spcPct val="180000"/>
              </a:lnSpc>
              <a:spcBef>
                <a:spcPts val="0"/>
              </a:spcBef>
              <a:spcAft>
                <a:spcPts val="0"/>
              </a:spcAft>
              <a:buClr>
                <a:schemeClr val="dk1"/>
              </a:buClr>
              <a:buSzPts val="500"/>
              <a:buFont typeface="Arial"/>
              <a:buNone/>
            </a:pPr>
            <a:r>
              <a:rPr lang="en" sz="1200">
                <a:solidFill>
                  <a:schemeClr val="dk1"/>
                </a:solidFill>
                <a:latin typeface="Google Sans"/>
                <a:ea typeface="Google Sans"/>
                <a:cs typeface="Google Sans"/>
                <a:sym typeface="Google Sans"/>
              </a:rPr>
              <a:t>Bintang Fathur Rahman (A0060605) </a:t>
            </a:r>
            <a:endParaRPr sz="1200">
              <a:solidFill>
                <a:schemeClr val="dk1"/>
              </a:solidFill>
              <a:latin typeface="Google Sans"/>
              <a:ea typeface="Google Sans"/>
              <a:cs typeface="Google Sans"/>
              <a:sym typeface="Google Sans"/>
            </a:endParaRPr>
          </a:p>
          <a:p>
            <a:pPr indent="0" lvl="0" marL="114300" rtl="0" algn="l">
              <a:lnSpc>
                <a:spcPct val="180000"/>
              </a:lnSpc>
              <a:spcBef>
                <a:spcPts val="0"/>
              </a:spcBef>
              <a:spcAft>
                <a:spcPts val="0"/>
              </a:spcAft>
              <a:buClr>
                <a:schemeClr val="dk1"/>
              </a:buClr>
              <a:buSzPts val="500"/>
              <a:buFont typeface="Arial"/>
              <a:buNone/>
            </a:pPr>
            <a:r>
              <a:rPr lang="en" sz="1200">
                <a:solidFill>
                  <a:schemeClr val="dk1"/>
                </a:solidFill>
                <a:latin typeface="Google Sans"/>
                <a:ea typeface="Google Sans"/>
                <a:cs typeface="Google Sans"/>
                <a:sym typeface="Google Sans"/>
              </a:rPr>
              <a:t>Muhammad Hisyam Zayd (A0060600)</a:t>
            </a:r>
            <a:endParaRPr sz="1200">
              <a:solidFill>
                <a:schemeClr val="dk1"/>
              </a:solidFill>
              <a:latin typeface="Google Sans"/>
              <a:ea typeface="Google Sans"/>
              <a:cs typeface="Google Sans"/>
              <a:sym typeface="Google Sans"/>
            </a:endParaRPr>
          </a:p>
          <a:p>
            <a:pPr indent="0" lvl="0" marL="114300" rtl="0" algn="l">
              <a:lnSpc>
                <a:spcPct val="180000"/>
              </a:lnSpc>
              <a:spcBef>
                <a:spcPts val="0"/>
              </a:spcBef>
              <a:spcAft>
                <a:spcPts val="0"/>
              </a:spcAft>
              <a:buClr>
                <a:schemeClr val="dk1"/>
              </a:buClr>
              <a:buSzPts val="500"/>
              <a:buFont typeface="Arial"/>
              <a:buNone/>
            </a:pPr>
            <a:r>
              <a:rPr lang="en" sz="1200">
                <a:solidFill>
                  <a:schemeClr val="dk1"/>
                </a:solidFill>
                <a:latin typeface="Google Sans"/>
                <a:ea typeface="Google Sans"/>
                <a:cs typeface="Google Sans"/>
                <a:sym typeface="Google Sans"/>
              </a:rPr>
              <a:t>Yohana Polin Simatupang (C1141458)</a:t>
            </a:r>
            <a:endParaRPr sz="1200">
              <a:solidFill>
                <a:schemeClr val="dk1"/>
              </a:solidFill>
              <a:latin typeface="Google Sans"/>
              <a:ea typeface="Google Sans"/>
              <a:cs typeface="Google Sans"/>
              <a:sym typeface="Google Sans"/>
            </a:endParaRPr>
          </a:p>
          <a:p>
            <a:pPr indent="0" lvl="0" marL="114300" rtl="0" algn="l">
              <a:lnSpc>
                <a:spcPct val="180000"/>
              </a:lnSpc>
              <a:spcBef>
                <a:spcPts val="0"/>
              </a:spcBef>
              <a:spcAft>
                <a:spcPts val="0"/>
              </a:spcAft>
              <a:buClr>
                <a:schemeClr val="dk1"/>
              </a:buClr>
              <a:buSzPts val="500"/>
              <a:buFont typeface="Arial"/>
              <a:buNone/>
            </a:pPr>
            <a:r>
              <a:rPr lang="en" sz="1200">
                <a:solidFill>
                  <a:schemeClr val="dk1"/>
                </a:solidFill>
                <a:latin typeface="Google Sans"/>
                <a:ea typeface="Google Sans"/>
                <a:cs typeface="Google Sans"/>
                <a:sym typeface="Google Sans"/>
              </a:rPr>
              <a:t>Gustavo Thiodorus (C0060598) </a:t>
            </a:r>
            <a:br>
              <a:rPr lang="en" sz="1200">
                <a:solidFill>
                  <a:schemeClr val="dk1"/>
                </a:solidFill>
                <a:latin typeface="Google Sans"/>
                <a:ea typeface="Google Sans"/>
                <a:cs typeface="Google Sans"/>
                <a:sym typeface="Google Sans"/>
              </a:rPr>
            </a:br>
            <a:r>
              <a:rPr lang="en" sz="1200">
                <a:solidFill>
                  <a:schemeClr val="dk1"/>
                </a:solidFill>
                <a:latin typeface="Google Sans"/>
                <a:ea typeface="Google Sans"/>
                <a:cs typeface="Google Sans"/>
                <a:sym typeface="Google Sans"/>
              </a:rPr>
              <a:t>Rian Nugroho (M0060602)</a:t>
            </a:r>
            <a:br>
              <a:rPr lang="en" sz="1200">
                <a:solidFill>
                  <a:schemeClr val="dk1"/>
                </a:solidFill>
                <a:latin typeface="Google Sans"/>
                <a:ea typeface="Google Sans"/>
                <a:cs typeface="Google Sans"/>
                <a:sym typeface="Google Sans"/>
              </a:rPr>
            </a:br>
            <a:r>
              <a:rPr lang="en" sz="1200">
                <a:solidFill>
                  <a:schemeClr val="dk1"/>
                </a:solidFill>
                <a:latin typeface="Google Sans"/>
                <a:ea typeface="Google Sans"/>
                <a:cs typeface="Google Sans"/>
                <a:sym typeface="Google Sans"/>
              </a:rPr>
              <a:t>Tiara Yania Ifani Lakita  (M2082041)</a:t>
            </a:r>
            <a:endParaRPr sz="11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nvSpPr>
        <p:spPr>
          <a:xfrm>
            <a:off x="4627175" y="1512750"/>
            <a:ext cx="3718800" cy="1495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Demands and Supplies</a:t>
            </a:r>
            <a:endParaRPr b="1" sz="15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200">
                <a:solidFill>
                  <a:srgbClr val="233A44"/>
                </a:solidFill>
                <a:latin typeface="Calibri"/>
                <a:ea typeface="Calibri"/>
                <a:cs typeface="Calibri"/>
                <a:sym typeface="Calibri"/>
              </a:rPr>
              <a:t>Increased demand from Food and Beverage services, especially for street culinary (Pedagang Keliling), and the absence of services that facilitate the online transaction process for Pedagang Keliling. Dolling supply one solution for Pedagang Keliling to market their product.</a:t>
            </a:r>
            <a:endParaRPr sz="1200">
              <a:solidFill>
                <a:srgbClr val="233A44"/>
              </a:solidFill>
              <a:latin typeface="Calibri"/>
              <a:ea typeface="Calibri"/>
              <a:cs typeface="Calibri"/>
              <a:sym typeface="Calibri"/>
            </a:endParaRPr>
          </a:p>
        </p:txBody>
      </p:sp>
      <p:sp>
        <p:nvSpPr>
          <p:cNvPr id="444" name="Google Shape;444;p45"/>
          <p:cNvSpPr txBox="1"/>
          <p:nvPr/>
        </p:nvSpPr>
        <p:spPr>
          <a:xfrm>
            <a:off x="4627175" y="42537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300">
              <a:solidFill>
                <a:srgbClr val="233A44"/>
              </a:solidFill>
              <a:latin typeface="Calibri"/>
              <a:ea typeface="Calibri"/>
              <a:cs typeface="Calibri"/>
              <a:sym typeface="Calibri"/>
            </a:endParaRPr>
          </a:p>
        </p:txBody>
      </p:sp>
      <p:sp>
        <p:nvSpPr>
          <p:cNvPr id="445" name="Google Shape;445;p45"/>
          <p:cNvSpPr txBox="1"/>
          <p:nvPr/>
        </p:nvSpPr>
        <p:spPr>
          <a:xfrm>
            <a:off x="822750" y="1512750"/>
            <a:ext cx="3338700" cy="172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Commercial Value</a:t>
            </a:r>
            <a:endParaRPr b="1" sz="15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200">
                <a:solidFill>
                  <a:srgbClr val="233A44"/>
                </a:solidFill>
                <a:latin typeface="Calibri"/>
                <a:ea typeface="Calibri"/>
                <a:cs typeface="Calibri"/>
                <a:sym typeface="Calibri"/>
              </a:rPr>
              <a:t>Mobile app for supporting Pedagang Keliling Indonesia.</a:t>
            </a:r>
            <a:endParaRPr sz="12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rPr lang="en" sz="1200">
                <a:solidFill>
                  <a:srgbClr val="233A44"/>
                </a:solidFill>
                <a:latin typeface="Calibri"/>
                <a:ea typeface="Calibri"/>
                <a:cs typeface="Calibri"/>
                <a:sym typeface="Calibri"/>
              </a:rPr>
              <a:t>Economy Resilience for Pedagang Keliling</a:t>
            </a:r>
            <a:endParaRPr sz="1300">
              <a:solidFill>
                <a:srgbClr val="233A44"/>
              </a:solidFill>
              <a:latin typeface="Calibri"/>
              <a:ea typeface="Calibri"/>
              <a:cs typeface="Calibri"/>
              <a:sym typeface="Calibri"/>
            </a:endParaRPr>
          </a:p>
        </p:txBody>
      </p:sp>
      <p:sp>
        <p:nvSpPr>
          <p:cNvPr id="446" name="Google Shape;446;p45"/>
          <p:cNvSpPr txBox="1"/>
          <p:nvPr/>
        </p:nvSpPr>
        <p:spPr>
          <a:xfrm>
            <a:off x="822750" y="3078900"/>
            <a:ext cx="3463500" cy="172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Business Opportunities</a:t>
            </a:r>
            <a:endParaRPr b="1" sz="15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Ads from partnerships on Dolling app</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Percentage of accommodation of products sold by Pedagang Keliling. (Profit Sharing)</a:t>
            </a:r>
            <a:endParaRPr sz="12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447" name="Google Shape;447;p45"/>
          <p:cNvSpPr txBox="1"/>
          <p:nvPr/>
        </p:nvSpPr>
        <p:spPr>
          <a:xfrm>
            <a:off x="4669550" y="3043425"/>
            <a:ext cx="3552300" cy="1210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Technology Advantages</a:t>
            </a:r>
            <a:endParaRPr b="1" sz="1500">
              <a:solidFill>
                <a:srgbClr val="233A44"/>
              </a:solidFill>
              <a:latin typeface="Calibri"/>
              <a:ea typeface="Calibri"/>
              <a:cs typeface="Calibri"/>
              <a:sym typeface="Calibri"/>
            </a:endParaRPr>
          </a:p>
          <a:p>
            <a:pPr indent="-306435" lvl="0" marL="457200" rtl="0" algn="l">
              <a:lnSpc>
                <a:spcPct val="115000"/>
              </a:lnSpc>
              <a:spcBef>
                <a:spcPts val="1200"/>
              </a:spcBef>
              <a:spcAft>
                <a:spcPts val="0"/>
              </a:spcAft>
              <a:buClr>
                <a:srgbClr val="233A44"/>
              </a:buClr>
              <a:buSzPts val="1226"/>
              <a:buFont typeface="Calibri"/>
              <a:buChar char="●"/>
            </a:pPr>
            <a:r>
              <a:rPr lang="en" sz="1225">
                <a:solidFill>
                  <a:srgbClr val="233A44"/>
                </a:solidFill>
                <a:latin typeface="Calibri"/>
                <a:ea typeface="Calibri"/>
                <a:cs typeface="Calibri"/>
                <a:sym typeface="Calibri"/>
              </a:rPr>
              <a:t>Facilitate their business processes between Pedagang Keliling and Customers.</a:t>
            </a:r>
            <a:endParaRPr sz="1225">
              <a:solidFill>
                <a:srgbClr val="233A44"/>
              </a:solidFill>
              <a:latin typeface="Calibri"/>
              <a:ea typeface="Calibri"/>
              <a:cs typeface="Calibri"/>
              <a:sym typeface="Calibri"/>
            </a:endParaRPr>
          </a:p>
          <a:p>
            <a:pPr indent="-306435" lvl="0" marL="457200" rtl="0" algn="l">
              <a:lnSpc>
                <a:spcPct val="115000"/>
              </a:lnSpc>
              <a:spcBef>
                <a:spcPts val="0"/>
              </a:spcBef>
              <a:spcAft>
                <a:spcPts val="0"/>
              </a:spcAft>
              <a:buClr>
                <a:srgbClr val="233A44"/>
              </a:buClr>
              <a:buSzPts val="1226"/>
              <a:buFont typeface="Calibri"/>
              <a:buChar char="●"/>
            </a:pPr>
            <a:r>
              <a:rPr lang="en" sz="1225">
                <a:solidFill>
                  <a:srgbClr val="233A44"/>
                </a:solidFill>
                <a:latin typeface="Calibri"/>
                <a:ea typeface="Calibri"/>
                <a:cs typeface="Calibri"/>
                <a:sym typeface="Calibri"/>
              </a:rPr>
              <a:t>Tracking of Pedagang Keliling location</a:t>
            </a:r>
            <a:endParaRPr sz="1225">
              <a:solidFill>
                <a:srgbClr val="233A44"/>
              </a:solidFill>
              <a:latin typeface="Calibri"/>
              <a:ea typeface="Calibri"/>
              <a:cs typeface="Calibri"/>
              <a:sym typeface="Calibri"/>
            </a:endParaRPr>
          </a:p>
        </p:txBody>
      </p:sp>
      <p:sp>
        <p:nvSpPr>
          <p:cNvPr id="448" name="Google Shape;448;p45"/>
          <p:cNvSpPr txBox="1"/>
          <p:nvPr/>
        </p:nvSpPr>
        <p:spPr>
          <a:xfrm>
            <a:off x="517625" y="34900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FE502D"/>
                </a:solidFill>
                <a:latin typeface="Nunito"/>
                <a:ea typeface="Nunito"/>
                <a:cs typeface="Nunito"/>
                <a:sym typeface="Nunito"/>
              </a:rPr>
              <a:t>Dolling Roadmap</a:t>
            </a:r>
            <a:endParaRPr b="1" sz="3000">
              <a:solidFill>
                <a:srgbClr val="FE502D"/>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nvSpPr>
        <p:spPr>
          <a:xfrm>
            <a:off x="517625" y="34900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FE502D"/>
                </a:solidFill>
                <a:latin typeface="Nunito"/>
                <a:ea typeface="Nunito"/>
                <a:cs typeface="Nunito"/>
                <a:sym typeface="Nunito"/>
              </a:rPr>
              <a:t>Dolling Roadmap</a:t>
            </a:r>
            <a:endParaRPr b="1" sz="3000">
              <a:solidFill>
                <a:srgbClr val="FE502D"/>
              </a:solidFill>
              <a:latin typeface="Nunito"/>
              <a:ea typeface="Nunito"/>
              <a:cs typeface="Nunito"/>
              <a:sym typeface="Nunito"/>
            </a:endParaRPr>
          </a:p>
        </p:txBody>
      </p:sp>
      <p:sp>
        <p:nvSpPr>
          <p:cNvPr id="454" name="Google Shape;454;p46"/>
          <p:cNvSpPr txBox="1"/>
          <p:nvPr/>
        </p:nvSpPr>
        <p:spPr>
          <a:xfrm>
            <a:off x="4540425" y="1403975"/>
            <a:ext cx="3298500" cy="1723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Benefits for long-term</a:t>
            </a:r>
            <a:endParaRPr b="1" sz="15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Increased target market for Pedagang Keliling</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Increase in the number of Pedagang Keliling and enthusiasts.</a:t>
            </a:r>
            <a:endParaRPr sz="12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455" name="Google Shape;455;p46"/>
          <p:cNvSpPr txBox="1"/>
          <p:nvPr/>
        </p:nvSpPr>
        <p:spPr>
          <a:xfrm>
            <a:off x="4540425" y="41449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300">
              <a:solidFill>
                <a:srgbClr val="233A44"/>
              </a:solidFill>
              <a:latin typeface="Calibri"/>
              <a:ea typeface="Calibri"/>
              <a:cs typeface="Calibri"/>
              <a:sym typeface="Calibri"/>
            </a:endParaRPr>
          </a:p>
        </p:txBody>
      </p:sp>
      <p:sp>
        <p:nvSpPr>
          <p:cNvPr id="456" name="Google Shape;456;p46"/>
          <p:cNvSpPr txBox="1"/>
          <p:nvPr/>
        </p:nvSpPr>
        <p:spPr>
          <a:xfrm>
            <a:off x="736000" y="1403975"/>
            <a:ext cx="3718800" cy="172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Tracking Bigger</a:t>
            </a:r>
            <a:endParaRPr b="1" sz="1500">
              <a:solidFill>
                <a:srgbClr val="233A44"/>
              </a:solidFill>
              <a:latin typeface="Calibri"/>
              <a:ea typeface="Calibri"/>
              <a:cs typeface="Calibri"/>
              <a:sym typeface="Calibri"/>
            </a:endParaRPr>
          </a:p>
          <a:p>
            <a:pPr indent="0" lvl="0" marL="0" rtl="0" algn="just">
              <a:spcBef>
                <a:spcPts val="1200"/>
              </a:spcBef>
              <a:spcAft>
                <a:spcPts val="0"/>
              </a:spcAft>
              <a:buNone/>
            </a:pPr>
            <a:r>
              <a:rPr lang="en" sz="1200">
                <a:latin typeface="Calibri"/>
                <a:ea typeface="Calibri"/>
                <a:cs typeface="Calibri"/>
                <a:sym typeface="Calibri"/>
              </a:rPr>
              <a:t>Food and beverage service users have increased in 2021. This is also driven by an increasingly instant lifestyle, and pandemic situation,  people choose to use delivery service to get food. We believe that we can grow 89%.</a:t>
            </a:r>
            <a:endParaRPr sz="1200">
              <a:solidFill>
                <a:srgbClr val="233A44"/>
              </a:solidFill>
              <a:latin typeface="Calibri"/>
              <a:ea typeface="Calibri"/>
              <a:cs typeface="Calibri"/>
              <a:sym typeface="Calibri"/>
            </a:endParaRPr>
          </a:p>
          <a:p>
            <a:pPr indent="0" lvl="0" marL="0" rtl="0" algn="l">
              <a:lnSpc>
                <a:spcPct val="115000"/>
              </a:lnSpc>
              <a:spcBef>
                <a:spcPts val="0"/>
              </a:spcBef>
              <a:spcAft>
                <a:spcPts val="1200"/>
              </a:spcAft>
              <a:buNone/>
            </a:pPr>
            <a:r>
              <a:t/>
            </a:r>
            <a:endParaRPr sz="1300">
              <a:solidFill>
                <a:srgbClr val="233A44"/>
              </a:solidFill>
              <a:latin typeface="Calibri"/>
              <a:ea typeface="Calibri"/>
              <a:cs typeface="Calibri"/>
              <a:sym typeface="Calibri"/>
            </a:endParaRPr>
          </a:p>
        </p:txBody>
      </p:sp>
      <p:sp>
        <p:nvSpPr>
          <p:cNvPr id="457" name="Google Shape;457;p46"/>
          <p:cNvSpPr txBox="1"/>
          <p:nvPr/>
        </p:nvSpPr>
        <p:spPr>
          <a:xfrm>
            <a:off x="736000" y="2970125"/>
            <a:ext cx="3354300" cy="172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Problem In Future</a:t>
            </a:r>
            <a:endParaRPr b="1" sz="15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Decrease in street food enthusiasts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Changes in government regulations Regarding business licenses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New Competitor and Cash Flow</a:t>
            </a:r>
            <a:endParaRPr sz="1200">
              <a:solidFill>
                <a:srgbClr val="233A44"/>
              </a:solidFill>
              <a:latin typeface="Calibri"/>
              <a:ea typeface="Calibri"/>
              <a:cs typeface="Calibri"/>
              <a:sym typeface="Calibri"/>
            </a:endParaRPr>
          </a:p>
        </p:txBody>
      </p:sp>
      <p:sp>
        <p:nvSpPr>
          <p:cNvPr id="458" name="Google Shape;458;p46"/>
          <p:cNvSpPr txBox="1"/>
          <p:nvPr/>
        </p:nvSpPr>
        <p:spPr>
          <a:xfrm>
            <a:off x="4582800" y="2934650"/>
            <a:ext cx="3718800" cy="12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233A44"/>
                </a:solidFill>
                <a:latin typeface="Calibri"/>
                <a:ea typeface="Calibri"/>
                <a:cs typeface="Calibri"/>
                <a:sym typeface="Calibri"/>
              </a:rPr>
              <a:t>Indirect Benefits</a:t>
            </a:r>
            <a:endParaRPr b="1" sz="15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200">
                <a:solidFill>
                  <a:srgbClr val="233A44"/>
                </a:solidFill>
                <a:latin typeface="Calibri"/>
                <a:ea typeface="Calibri"/>
                <a:cs typeface="Calibri"/>
                <a:sym typeface="Calibri"/>
              </a:rPr>
              <a:t>Increasing Indonesian SMEs</a:t>
            </a:r>
            <a:endParaRPr sz="12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200">
              <a:solidFill>
                <a:srgbClr val="233A4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nvSpPr>
        <p:spPr>
          <a:xfrm>
            <a:off x="2750623" y="177406"/>
            <a:ext cx="364275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3500" u="none" cap="none" strike="noStrike">
                <a:solidFill>
                  <a:srgbClr val="FF5400"/>
                </a:solidFill>
              </a:rPr>
              <a:t>Market Study</a:t>
            </a:r>
            <a:endParaRPr b="1" sz="3500"/>
          </a:p>
        </p:txBody>
      </p:sp>
      <p:cxnSp>
        <p:nvCxnSpPr>
          <p:cNvPr id="464" name="Google Shape;464;p47"/>
          <p:cNvCxnSpPr>
            <a:stCxn id="465" idx="3"/>
          </p:cNvCxnSpPr>
          <p:nvPr/>
        </p:nvCxnSpPr>
        <p:spPr>
          <a:xfrm>
            <a:off x="8611240" y="2912089"/>
            <a:ext cx="532800" cy="14700"/>
          </a:xfrm>
          <a:prstGeom prst="straightConnector1">
            <a:avLst/>
          </a:prstGeom>
          <a:noFill/>
          <a:ln cap="flat" cmpd="sng" w="12700">
            <a:solidFill>
              <a:srgbClr val="A5A5A5"/>
            </a:solidFill>
            <a:prstDash val="solid"/>
            <a:miter lim="800000"/>
            <a:headEnd len="sm" w="sm" type="none"/>
            <a:tailEnd len="sm" w="sm" type="none"/>
          </a:ln>
        </p:spPr>
      </p:cxnSp>
      <p:sp>
        <p:nvSpPr>
          <p:cNvPr id="466" name="Google Shape;466;p47"/>
          <p:cNvSpPr/>
          <p:nvPr/>
        </p:nvSpPr>
        <p:spPr>
          <a:xfrm flipH="1" rot="5400000">
            <a:off x="-41706" y="4095300"/>
            <a:ext cx="1089900" cy="1006500"/>
          </a:xfrm>
          <a:prstGeom prst="rtTriangle">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67" name="Google Shape;467;p47"/>
          <p:cNvSpPr txBox="1"/>
          <p:nvPr/>
        </p:nvSpPr>
        <p:spPr>
          <a:xfrm>
            <a:off x="6099296" y="4593962"/>
            <a:ext cx="1858200" cy="267900"/>
          </a:xfrm>
          <a:prstGeom prst="rect">
            <a:avLst/>
          </a:prstGeom>
          <a:noFill/>
          <a:ln>
            <a:noFill/>
          </a:ln>
        </p:spPr>
        <p:txBody>
          <a:bodyPr anchorCtr="0" anchor="ctr" bIns="22850" lIns="45725" spcFirstLastPara="1" rIns="45725" wrap="square" tIns="22850">
            <a:noAutofit/>
          </a:bodyPr>
          <a:lstStyle/>
          <a:p>
            <a:pPr indent="0" lvl="0" marL="0" rtl="0" algn="r">
              <a:spcBef>
                <a:spcPts val="0"/>
              </a:spcBef>
              <a:spcAft>
                <a:spcPts val="0"/>
              </a:spcAft>
              <a:buNone/>
            </a:pPr>
            <a:fld id="{00000000-1234-1234-1234-123412341234}" type="slidenum">
              <a:rPr lang="en" sz="600">
                <a:solidFill>
                  <a:srgbClr val="888888"/>
                </a:solidFill>
                <a:latin typeface="Calibri"/>
                <a:ea typeface="Calibri"/>
                <a:cs typeface="Calibri"/>
                <a:sym typeface="Calibri"/>
              </a:rPr>
              <a:t>‹#›</a:t>
            </a:fld>
            <a:endParaRPr sz="600">
              <a:solidFill>
                <a:srgbClr val="888888"/>
              </a:solidFill>
              <a:latin typeface="Calibri"/>
              <a:ea typeface="Calibri"/>
              <a:cs typeface="Calibri"/>
              <a:sym typeface="Calibri"/>
            </a:endParaRPr>
          </a:p>
        </p:txBody>
      </p:sp>
      <p:grpSp>
        <p:nvGrpSpPr>
          <p:cNvPr id="468" name="Google Shape;468;p47"/>
          <p:cNvGrpSpPr/>
          <p:nvPr/>
        </p:nvGrpSpPr>
        <p:grpSpPr>
          <a:xfrm>
            <a:off x="5428052" y="2252651"/>
            <a:ext cx="3183187" cy="1318850"/>
            <a:chOff x="6133974" y="2982038"/>
            <a:chExt cx="4699125" cy="1797900"/>
          </a:xfrm>
        </p:grpSpPr>
        <p:sp>
          <p:nvSpPr>
            <p:cNvPr id="465" name="Google Shape;465;p47"/>
            <p:cNvSpPr/>
            <p:nvPr/>
          </p:nvSpPr>
          <p:spPr>
            <a:xfrm>
              <a:off x="6908799" y="3138056"/>
              <a:ext cx="3924300" cy="1485900"/>
            </a:xfrm>
            <a:prstGeom prst="rect">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69" name="Google Shape;469;p47"/>
            <p:cNvSpPr/>
            <p:nvPr/>
          </p:nvSpPr>
          <p:spPr>
            <a:xfrm rot="5400000">
              <a:off x="6009924" y="3106088"/>
              <a:ext cx="1797900" cy="1549800"/>
            </a:xfrm>
            <a:prstGeom prst="hexagon">
              <a:avLst>
                <a:gd fmla="val 25000" name="adj"/>
                <a:gd fmla="val 115470" name="vf"/>
              </a:avLst>
            </a:prstGeom>
            <a:solidFill>
              <a:srgbClr val="D7713F"/>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70" name="Google Shape;470;p47"/>
            <p:cNvSpPr txBox="1"/>
            <p:nvPr/>
          </p:nvSpPr>
          <p:spPr>
            <a:xfrm>
              <a:off x="6218237" y="3757896"/>
              <a:ext cx="1381200" cy="2463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None/>
              </a:pPr>
              <a:r>
                <a:rPr b="1" lang="en" sz="1000">
                  <a:solidFill>
                    <a:schemeClr val="dk1"/>
                  </a:solidFill>
                  <a:latin typeface="Cambria"/>
                  <a:ea typeface="Cambria"/>
                  <a:cs typeface="Cambria"/>
                  <a:sym typeface="Cambria"/>
                </a:rPr>
                <a:t>Marke</a:t>
              </a:r>
              <a:r>
                <a:rPr b="1" lang="en" sz="1000">
                  <a:solidFill>
                    <a:schemeClr val="dk1"/>
                  </a:solidFill>
                  <a:latin typeface="Cambria"/>
                  <a:ea typeface="Cambria"/>
                  <a:cs typeface="Cambria"/>
                  <a:sym typeface="Cambria"/>
                </a:rPr>
                <a:t>t Profitability</a:t>
              </a:r>
              <a:endParaRPr b="1" sz="1000">
                <a:solidFill>
                  <a:schemeClr val="dk1"/>
                </a:solidFill>
              </a:endParaRPr>
            </a:p>
          </p:txBody>
        </p:sp>
      </p:grpSp>
      <p:grpSp>
        <p:nvGrpSpPr>
          <p:cNvPr id="471" name="Google Shape;471;p47"/>
          <p:cNvGrpSpPr/>
          <p:nvPr/>
        </p:nvGrpSpPr>
        <p:grpSpPr>
          <a:xfrm>
            <a:off x="509314" y="906487"/>
            <a:ext cx="3361386" cy="1318850"/>
            <a:chOff x="1631076" y="1530001"/>
            <a:chExt cx="4699268" cy="1797900"/>
          </a:xfrm>
        </p:grpSpPr>
        <p:sp>
          <p:nvSpPr>
            <p:cNvPr id="472" name="Google Shape;472;p47"/>
            <p:cNvSpPr/>
            <p:nvPr/>
          </p:nvSpPr>
          <p:spPr>
            <a:xfrm>
              <a:off x="1631076" y="1686019"/>
              <a:ext cx="3924300" cy="1485900"/>
            </a:xfrm>
            <a:prstGeom prst="rect">
              <a:avLst/>
            </a:prstGeom>
            <a:solidFill>
              <a:srgbClr val="FF5400">
                <a:alpha val="498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73" name="Google Shape;473;p47"/>
            <p:cNvSpPr/>
            <p:nvPr/>
          </p:nvSpPr>
          <p:spPr>
            <a:xfrm rot="5400000">
              <a:off x="4681844" y="1679401"/>
              <a:ext cx="1797900" cy="1499100"/>
            </a:xfrm>
            <a:prstGeom prst="hexagon">
              <a:avLst>
                <a:gd fmla="val 25000" name="adj"/>
                <a:gd fmla="val 115470" name="vf"/>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74" name="Google Shape;474;p47"/>
            <p:cNvSpPr txBox="1"/>
            <p:nvPr/>
          </p:nvSpPr>
          <p:spPr>
            <a:xfrm>
              <a:off x="4912834" y="2090914"/>
              <a:ext cx="1381200" cy="73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None/>
              </a:pPr>
              <a:r>
                <a:rPr b="1" lang="en" sz="1000">
                  <a:solidFill>
                    <a:schemeClr val="dk1"/>
                  </a:solidFill>
                  <a:latin typeface="Cambria"/>
                  <a:ea typeface="Cambria"/>
                  <a:cs typeface="Cambria"/>
                  <a:sym typeface="Cambria"/>
                </a:rPr>
                <a:t>Market</a:t>
              </a:r>
              <a:endParaRPr b="1" sz="1000">
                <a:solidFill>
                  <a:schemeClr val="dk1"/>
                </a:solidFill>
                <a:latin typeface="Cambria"/>
                <a:ea typeface="Cambria"/>
                <a:cs typeface="Cambria"/>
                <a:sym typeface="Cambria"/>
              </a:endParaRPr>
            </a:p>
            <a:p>
              <a:pPr indent="0" lvl="0" marL="0" rtl="0" algn="ctr">
                <a:lnSpc>
                  <a:spcPct val="150000"/>
                </a:lnSpc>
                <a:spcBef>
                  <a:spcPts val="0"/>
                </a:spcBef>
                <a:spcAft>
                  <a:spcPts val="0"/>
                </a:spcAft>
                <a:buNone/>
              </a:pPr>
              <a:r>
                <a:rPr b="1" lang="en" sz="1000">
                  <a:solidFill>
                    <a:schemeClr val="dk1"/>
                  </a:solidFill>
                  <a:latin typeface="Cambria"/>
                  <a:ea typeface="Cambria"/>
                  <a:cs typeface="Cambria"/>
                  <a:sym typeface="Cambria"/>
                </a:rPr>
                <a:t>Size</a:t>
              </a:r>
              <a:endParaRPr b="1" sz="1100">
                <a:solidFill>
                  <a:schemeClr val="dk1"/>
                </a:solidFill>
              </a:endParaRPr>
            </a:p>
          </p:txBody>
        </p:sp>
      </p:grpSp>
      <p:grpSp>
        <p:nvGrpSpPr>
          <p:cNvPr id="475" name="Google Shape;475;p47"/>
          <p:cNvGrpSpPr/>
          <p:nvPr/>
        </p:nvGrpSpPr>
        <p:grpSpPr>
          <a:xfrm>
            <a:off x="4594878" y="902589"/>
            <a:ext cx="3142475" cy="1318850"/>
            <a:chOff x="7109271" y="1220342"/>
            <a:chExt cx="4639024" cy="1797900"/>
          </a:xfrm>
        </p:grpSpPr>
        <p:sp>
          <p:nvSpPr>
            <p:cNvPr id="476" name="Google Shape;476;p47"/>
            <p:cNvSpPr/>
            <p:nvPr/>
          </p:nvSpPr>
          <p:spPr>
            <a:xfrm>
              <a:off x="7823995" y="1376310"/>
              <a:ext cx="3924300" cy="1485900"/>
            </a:xfrm>
            <a:prstGeom prst="rect">
              <a:avLst/>
            </a:prstGeom>
            <a:solidFill>
              <a:srgbClr val="FF5400">
                <a:alpha val="498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77" name="Google Shape;477;p47"/>
            <p:cNvSpPr/>
            <p:nvPr/>
          </p:nvSpPr>
          <p:spPr>
            <a:xfrm rot="5400000">
              <a:off x="6985221" y="1344392"/>
              <a:ext cx="1797900" cy="1549800"/>
            </a:xfrm>
            <a:prstGeom prst="hexagon">
              <a:avLst>
                <a:gd fmla="val 25000" name="adj"/>
                <a:gd fmla="val 115470" name="vf"/>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78" name="Google Shape;478;p47"/>
            <p:cNvSpPr txBox="1"/>
            <p:nvPr/>
          </p:nvSpPr>
          <p:spPr>
            <a:xfrm>
              <a:off x="7211551" y="2119213"/>
              <a:ext cx="1381200" cy="2460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None/>
              </a:pPr>
              <a:r>
                <a:rPr b="1" lang="en" sz="1000">
                  <a:solidFill>
                    <a:schemeClr val="dk1"/>
                  </a:solidFill>
                  <a:latin typeface="Cambria"/>
                  <a:ea typeface="Cambria"/>
                  <a:cs typeface="Cambria"/>
                  <a:sym typeface="Cambria"/>
                </a:rPr>
                <a:t>Market Opportunity</a:t>
              </a:r>
              <a:endParaRPr b="1" sz="10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800">
                <a:solidFill>
                  <a:srgbClr val="3F3F3F"/>
                </a:solidFill>
                <a:latin typeface="Calibri"/>
                <a:ea typeface="Calibri"/>
                <a:cs typeface="Calibri"/>
                <a:sym typeface="Calibri"/>
              </a:endParaRPr>
            </a:p>
          </p:txBody>
        </p:sp>
      </p:grpSp>
      <p:grpSp>
        <p:nvGrpSpPr>
          <p:cNvPr id="479" name="Google Shape;479;p47"/>
          <p:cNvGrpSpPr/>
          <p:nvPr/>
        </p:nvGrpSpPr>
        <p:grpSpPr>
          <a:xfrm>
            <a:off x="814111" y="2254613"/>
            <a:ext cx="3956077" cy="1318850"/>
            <a:chOff x="1120610" y="3271329"/>
            <a:chExt cx="4699266" cy="1797900"/>
          </a:xfrm>
        </p:grpSpPr>
        <p:sp>
          <p:nvSpPr>
            <p:cNvPr id="480" name="Google Shape;480;p47"/>
            <p:cNvSpPr/>
            <p:nvPr/>
          </p:nvSpPr>
          <p:spPr>
            <a:xfrm>
              <a:off x="1120610" y="3427346"/>
              <a:ext cx="3924300" cy="1485900"/>
            </a:xfrm>
            <a:prstGeom prst="rect">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81" name="Google Shape;481;p47"/>
            <p:cNvSpPr/>
            <p:nvPr/>
          </p:nvSpPr>
          <p:spPr>
            <a:xfrm rot="5400000">
              <a:off x="4279676" y="3529029"/>
              <a:ext cx="1797900" cy="1282500"/>
            </a:xfrm>
            <a:prstGeom prst="hexagon">
              <a:avLst>
                <a:gd fmla="val 25000" name="adj"/>
                <a:gd fmla="val 115470" name="vf"/>
              </a:avLst>
            </a:prstGeom>
            <a:solidFill>
              <a:srgbClr val="D7713F"/>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82" name="Google Shape;482;p47"/>
            <p:cNvSpPr txBox="1"/>
            <p:nvPr/>
          </p:nvSpPr>
          <p:spPr>
            <a:xfrm>
              <a:off x="4486234" y="3924078"/>
              <a:ext cx="1298400" cy="492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000">
                  <a:solidFill>
                    <a:schemeClr val="dk1"/>
                  </a:solidFill>
                  <a:latin typeface="Calibri"/>
                  <a:ea typeface="Calibri"/>
                  <a:cs typeface="Calibri"/>
                  <a:sym typeface="Calibri"/>
                </a:rPr>
                <a:t>Market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000">
                  <a:solidFill>
                    <a:schemeClr val="dk1"/>
                  </a:solidFill>
                  <a:latin typeface="Calibri"/>
                  <a:ea typeface="Calibri"/>
                  <a:cs typeface="Calibri"/>
                  <a:sym typeface="Calibri"/>
                </a:rPr>
                <a:t>Trends</a:t>
              </a:r>
              <a:endParaRPr sz="1000">
                <a:solidFill>
                  <a:schemeClr val="dk1"/>
                </a:solidFill>
              </a:endParaRPr>
            </a:p>
          </p:txBody>
        </p:sp>
      </p:grpSp>
      <p:sp>
        <p:nvSpPr>
          <p:cNvPr id="483" name="Google Shape;483;p47"/>
          <p:cNvSpPr txBox="1"/>
          <p:nvPr/>
        </p:nvSpPr>
        <p:spPr>
          <a:xfrm>
            <a:off x="688388" y="1204663"/>
            <a:ext cx="1953150" cy="722550"/>
          </a:xfrm>
          <a:prstGeom prst="rect">
            <a:avLst/>
          </a:prstGeom>
          <a:noFill/>
          <a:ln>
            <a:noFill/>
          </a:ln>
        </p:spPr>
        <p:txBody>
          <a:bodyPr anchorCtr="0" anchor="ctr" bIns="0" lIns="0" spcFirstLastPara="1" rIns="0" wrap="square" tIns="0">
            <a:noAutofit/>
          </a:bodyPr>
          <a:lstStyle/>
          <a:p>
            <a:pPr indent="0" lvl="0" marL="0" marR="0" rtl="0" algn="just">
              <a:spcBef>
                <a:spcPts val="0"/>
              </a:spcBef>
              <a:spcAft>
                <a:spcPts val="0"/>
              </a:spcAft>
              <a:buNone/>
            </a:pPr>
            <a:r>
              <a:rPr lang="en" sz="900">
                <a:latin typeface="Roboto"/>
                <a:ea typeface="Roboto"/>
                <a:cs typeface="Roboto"/>
                <a:sym typeface="Roboto"/>
              </a:rPr>
              <a:t>The size of the market that will be reached by 100 thousand users with customer segment as Students, Office Workers, and Housewives with an Age Range of 13 to 45 Years who are able to operate an internet connection</a:t>
            </a:r>
            <a:endParaRPr sz="900">
              <a:latin typeface="Roboto"/>
              <a:ea typeface="Roboto"/>
              <a:cs typeface="Roboto"/>
              <a:sym typeface="Roboto"/>
            </a:endParaRPr>
          </a:p>
        </p:txBody>
      </p:sp>
      <p:sp>
        <p:nvSpPr>
          <p:cNvPr id="484" name="Google Shape;484;p47"/>
          <p:cNvSpPr txBox="1"/>
          <p:nvPr/>
        </p:nvSpPr>
        <p:spPr>
          <a:xfrm>
            <a:off x="763738" y="2336450"/>
            <a:ext cx="2740500" cy="1089900"/>
          </a:xfrm>
          <a:prstGeom prst="rect">
            <a:avLst/>
          </a:prstGeom>
          <a:noFill/>
          <a:ln>
            <a:noFill/>
          </a:ln>
        </p:spPr>
        <p:txBody>
          <a:bodyPr anchorCtr="0" anchor="ctr" bIns="0" lIns="0" spcFirstLastPara="1" rIns="0" wrap="square" tIns="0">
            <a:noAutofit/>
          </a:bodyPr>
          <a:lstStyle/>
          <a:p>
            <a:pPr indent="0" lvl="0" marL="228600" rtl="0" algn="just">
              <a:lnSpc>
                <a:spcPct val="100000"/>
              </a:lnSpc>
              <a:spcBef>
                <a:spcPts val="0"/>
              </a:spcBef>
              <a:spcAft>
                <a:spcPts val="0"/>
              </a:spcAft>
              <a:buSzPts val="600"/>
              <a:buNone/>
            </a:pPr>
            <a:r>
              <a:rPr lang="en" sz="900">
                <a:latin typeface="Roboto"/>
                <a:ea typeface="Roboto"/>
                <a:cs typeface="Roboto"/>
                <a:sym typeface="Roboto"/>
              </a:rPr>
              <a:t>Based on data from Tokopedia and Google Trends in 2021, the number of food and beverage enthusiasts continues to increase. We hope that the trend of Food and Beverage service will grow especially for our products.</a:t>
            </a:r>
            <a:endParaRPr sz="900">
              <a:latin typeface="Roboto"/>
              <a:ea typeface="Roboto"/>
              <a:cs typeface="Roboto"/>
              <a:sym typeface="Roboto"/>
            </a:endParaRPr>
          </a:p>
        </p:txBody>
      </p:sp>
      <p:sp>
        <p:nvSpPr>
          <p:cNvPr id="485" name="Google Shape;485;p47"/>
          <p:cNvSpPr txBox="1"/>
          <p:nvPr/>
        </p:nvSpPr>
        <p:spPr>
          <a:xfrm>
            <a:off x="5849000" y="1200750"/>
            <a:ext cx="1778700" cy="72255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0000"/>
              </a:buClr>
              <a:buSzPts val="600"/>
              <a:buFont typeface="Arial"/>
              <a:buNone/>
            </a:pPr>
            <a:r>
              <a:rPr lang="en" sz="900">
                <a:latin typeface="Roboto"/>
                <a:ea typeface="Roboto"/>
                <a:cs typeface="Roboto"/>
                <a:sym typeface="Roboto"/>
              </a:rPr>
              <a:t>For the culinary field in Indonesia which is famous for its culinary foods, there has been no similar business involving Pedagang Keliling</a:t>
            </a:r>
            <a:endParaRPr sz="900">
              <a:latin typeface="Roboto"/>
              <a:ea typeface="Roboto"/>
              <a:cs typeface="Roboto"/>
              <a:sym typeface="Roboto"/>
            </a:endParaRPr>
          </a:p>
        </p:txBody>
      </p:sp>
      <p:sp>
        <p:nvSpPr>
          <p:cNvPr id="486" name="Google Shape;486;p47"/>
          <p:cNvSpPr txBox="1"/>
          <p:nvPr/>
        </p:nvSpPr>
        <p:spPr>
          <a:xfrm>
            <a:off x="6663700" y="2550775"/>
            <a:ext cx="1858200" cy="7225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latin typeface="Roboto"/>
                <a:ea typeface="Roboto"/>
                <a:cs typeface="Roboto"/>
                <a:sym typeface="Roboto"/>
              </a:rPr>
              <a:t>Considering we are working with other partners, we will take accommodation from each transaction by partners with the customer</a:t>
            </a:r>
            <a:endParaRPr sz="900">
              <a:latin typeface="Roboto"/>
              <a:ea typeface="Roboto"/>
              <a:cs typeface="Roboto"/>
              <a:sym typeface="Roboto"/>
            </a:endParaRPr>
          </a:p>
        </p:txBody>
      </p:sp>
      <p:cxnSp>
        <p:nvCxnSpPr>
          <p:cNvPr id="487" name="Google Shape;487;p47"/>
          <p:cNvCxnSpPr>
            <a:stCxn id="476" idx="3"/>
          </p:cNvCxnSpPr>
          <p:nvPr/>
        </p:nvCxnSpPr>
        <p:spPr>
          <a:xfrm>
            <a:off x="7737353" y="1561991"/>
            <a:ext cx="1424100" cy="14100"/>
          </a:xfrm>
          <a:prstGeom prst="straightConnector1">
            <a:avLst/>
          </a:prstGeom>
          <a:noFill/>
          <a:ln cap="flat" cmpd="sng" w="12700">
            <a:solidFill>
              <a:srgbClr val="A5A5A5"/>
            </a:solidFill>
            <a:prstDash val="solid"/>
            <a:miter lim="800000"/>
            <a:headEnd len="sm" w="sm" type="none"/>
            <a:tailEnd len="sm" w="sm" type="none"/>
          </a:ln>
        </p:spPr>
      </p:cxnSp>
      <p:grpSp>
        <p:nvGrpSpPr>
          <p:cNvPr id="488" name="Google Shape;488;p47"/>
          <p:cNvGrpSpPr/>
          <p:nvPr/>
        </p:nvGrpSpPr>
        <p:grpSpPr>
          <a:xfrm>
            <a:off x="2647402" y="3602712"/>
            <a:ext cx="3903179" cy="1318850"/>
            <a:chOff x="6087016" y="2982043"/>
            <a:chExt cx="4746083" cy="1797900"/>
          </a:xfrm>
        </p:grpSpPr>
        <p:sp>
          <p:nvSpPr>
            <p:cNvPr id="489" name="Google Shape;489;p47"/>
            <p:cNvSpPr/>
            <p:nvPr/>
          </p:nvSpPr>
          <p:spPr>
            <a:xfrm>
              <a:off x="6908799" y="3138056"/>
              <a:ext cx="3924300" cy="1485900"/>
            </a:xfrm>
            <a:prstGeom prst="rect">
              <a:avLst/>
            </a:prstGeom>
            <a:solidFill>
              <a:srgbClr val="FF5400">
                <a:alpha val="498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90" name="Google Shape;490;p47"/>
            <p:cNvSpPr/>
            <p:nvPr/>
          </p:nvSpPr>
          <p:spPr>
            <a:xfrm rot="5400000">
              <a:off x="5876419" y="3239293"/>
              <a:ext cx="1797900" cy="1283400"/>
            </a:xfrm>
            <a:prstGeom prst="hexagon">
              <a:avLst>
                <a:gd fmla="val 25000" name="adj"/>
                <a:gd fmla="val 115470" name="vf"/>
              </a:avLst>
            </a:prstGeom>
            <a:solidFill>
              <a:srgbClr val="F9844A"/>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
          <p:nvSpPr>
            <p:cNvPr id="491" name="Google Shape;491;p47"/>
            <p:cNvSpPr txBox="1"/>
            <p:nvPr/>
          </p:nvSpPr>
          <p:spPr>
            <a:xfrm>
              <a:off x="6087016" y="3757896"/>
              <a:ext cx="1381200" cy="246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000">
                  <a:solidFill>
                    <a:schemeClr val="dk1"/>
                  </a:solidFill>
                  <a:latin typeface="Calibri"/>
                  <a:ea typeface="Calibri"/>
                  <a:cs typeface="Calibri"/>
                  <a:sym typeface="Calibri"/>
                </a:rPr>
                <a:t>Market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000">
                  <a:solidFill>
                    <a:schemeClr val="dk1"/>
                  </a:solidFill>
                  <a:latin typeface="Calibri"/>
                  <a:ea typeface="Calibri"/>
                  <a:cs typeface="Calibri"/>
                  <a:sym typeface="Calibri"/>
                </a:rPr>
                <a:t>Growth</a:t>
              </a:r>
              <a:endParaRPr b="1" sz="1000">
                <a:solidFill>
                  <a:schemeClr val="dk1"/>
                </a:solidFill>
                <a:latin typeface="Calibri"/>
                <a:ea typeface="Calibri"/>
                <a:cs typeface="Calibri"/>
                <a:sym typeface="Calibri"/>
              </a:endParaRPr>
            </a:p>
          </p:txBody>
        </p:sp>
      </p:grpSp>
      <p:sp>
        <p:nvSpPr>
          <p:cNvPr id="492" name="Google Shape;492;p47"/>
          <p:cNvSpPr txBox="1"/>
          <p:nvPr/>
        </p:nvSpPr>
        <p:spPr>
          <a:xfrm>
            <a:off x="3730663" y="3875425"/>
            <a:ext cx="2639100" cy="923550"/>
          </a:xfrm>
          <a:prstGeom prst="rect">
            <a:avLst/>
          </a:prstGeom>
          <a:noFill/>
          <a:ln>
            <a:noFill/>
          </a:ln>
        </p:spPr>
        <p:txBody>
          <a:bodyPr anchorCtr="0" anchor="t" bIns="45725" lIns="45725" spcFirstLastPara="1" rIns="45725" wrap="square" tIns="45725">
            <a:spAutoFit/>
          </a:bodyPr>
          <a:lstStyle/>
          <a:p>
            <a:pPr indent="0" lvl="0" marL="228600" rtl="0" algn="just">
              <a:lnSpc>
                <a:spcPct val="100000"/>
              </a:lnSpc>
              <a:spcBef>
                <a:spcPts val="0"/>
              </a:spcBef>
              <a:spcAft>
                <a:spcPts val="0"/>
              </a:spcAft>
              <a:buClr>
                <a:schemeClr val="dk1"/>
              </a:buClr>
              <a:buSzPts val="600"/>
              <a:buFont typeface="Arial"/>
              <a:buNone/>
            </a:pPr>
            <a:r>
              <a:rPr lang="en" sz="900">
                <a:solidFill>
                  <a:schemeClr val="dk1"/>
                </a:solidFill>
                <a:latin typeface="Roboto"/>
                <a:ea typeface="Roboto"/>
                <a:cs typeface="Roboto"/>
                <a:sym typeface="Roboto"/>
              </a:rPr>
              <a:t>Food and beverage service users have increased. This is also driven by an increasingly instant lifestyle, also in pandemic situation,  people choose to use delivery service to get food. we can growth 89%.</a:t>
            </a:r>
            <a:endParaRPr sz="900">
              <a:latin typeface="Roboto"/>
              <a:ea typeface="Roboto"/>
              <a:cs typeface="Roboto"/>
              <a:sym typeface="Roboto"/>
            </a:endParaRPr>
          </a:p>
        </p:txBody>
      </p:sp>
      <p:cxnSp>
        <p:nvCxnSpPr>
          <p:cNvPr id="493" name="Google Shape;493;p47"/>
          <p:cNvCxnSpPr/>
          <p:nvPr/>
        </p:nvCxnSpPr>
        <p:spPr>
          <a:xfrm>
            <a:off x="-25735" y="2881401"/>
            <a:ext cx="839850" cy="0"/>
          </a:xfrm>
          <a:prstGeom prst="straightConnector1">
            <a:avLst/>
          </a:prstGeom>
          <a:noFill/>
          <a:ln cap="flat" cmpd="sng" w="12700">
            <a:solidFill>
              <a:srgbClr val="A5A5A5"/>
            </a:solidFill>
            <a:prstDash val="solid"/>
            <a:miter lim="800000"/>
            <a:headEnd len="sm" w="sm" type="none"/>
            <a:tailEnd len="sm" w="sm" type="none"/>
          </a:ln>
        </p:spPr>
      </p:cxnSp>
      <p:cxnSp>
        <p:nvCxnSpPr>
          <p:cNvPr id="494" name="Google Shape;494;p47"/>
          <p:cNvCxnSpPr/>
          <p:nvPr/>
        </p:nvCxnSpPr>
        <p:spPr>
          <a:xfrm flipH="1" rot="10800000">
            <a:off x="-34637" y="1565950"/>
            <a:ext cx="543900" cy="1350"/>
          </a:xfrm>
          <a:prstGeom prst="straightConnector1">
            <a:avLst/>
          </a:prstGeom>
          <a:noFill/>
          <a:ln cap="flat" cmpd="sng" w="12700">
            <a:solidFill>
              <a:srgbClr val="A5A5A5"/>
            </a:solidFill>
            <a:prstDash val="solid"/>
            <a:miter lim="800000"/>
            <a:headEnd len="sm" w="sm" type="none"/>
            <a:tailEnd len="sm" w="sm" type="none"/>
          </a:ln>
        </p:spPr>
      </p:cxnSp>
      <p:cxnSp>
        <p:nvCxnSpPr>
          <p:cNvPr id="495" name="Google Shape;495;p47"/>
          <p:cNvCxnSpPr/>
          <p:nvPr/>
        </p:nvCxnSpPr>
        <p:spPr>
          <a:xfrm>
            <a:off x="6550577" y="4223076"/>
            <a:ext cx="2661000" cy="1980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8"/>
          <p:cNvSpPr txBox="1"/>
          <p:nvPr/>
        </p:nvSpPr>
        <p:spPr>
          <a:xfrm>
            <a:off x="364049" y="302801"/>
            <a:ext cx="77826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1" sz="700"/>
          </a:p>
        </p:txBody>
      </p:sp>
      <p:sp>
        <p:nvSpPr>
          <p:cNvPr id="501" name="Google Shape;501;p48"/>
          <p:cNvSpPr txBox="1"/>
          <p:nvPr/>
        </p:nvSpPr>
        <p:spPr>
          <a:xfrm>
            <a:off x="6372046" y="4602057"/>
            <a:ext cx="1914000" cy="267600"/>
          </a:xfrm>
          <a:prstGeom prst="rect">
            <a:avLst/>
          </a:prstGeom>
          <a:noFill/>
          <a:ln>
            <a:noFill/>
          </a:ln>
        </p:spPr>
        <p:txBody>
          <a:bodyPr anchorCtr="0" anchor="ctr" bIns="22850" lIns="45725" spcFirstLastPara="1" rIns="45725" wrap="square" tIns="22850">
            <a:noAutofit/>
          </a:bodyPr>
          <a:lstStyle/>
          <a:p>
            <a:pPr indent="0" lvl="0" marL="0" rtl="0" algn="r">
              <a:spcBef>
                <a:spcPts val="0"/>
              </a:spcBef>
              <a:spcAft>
                <a:spcPts val="0"/>
              </a:spcAft>
              <a:buNone/>
            </a:pPr>
            <a:fld id="{00000000-1234-1234-1234-123412341234}" type="slidenum">
              <a:rPr lang="en" sz="600">
                <a:solidFill>
                  <a:srgbClr val="888888"/>
                </a:solidFill>
                <a:latin typeface="Calibri"/>
                <a:ea typeface="Calibri"/>
                <a:cs typeface="Calibri"/>
                <a:sym typeface="Calibri"/>
              </a:rPr>
              <a:t>‹#›</a:t>
            </a:fld>
            <a:endParaRPr sz="600">
              <a:solidFill>
                <a:srgbClr val="888888"/>
              </a:solidFill>
              <a:latin typeface="Calibri"/>
              <a:ea typeface="Calibri"/>
              <a:cs typeface="Calibri"/>
              <a:sym typeface="Calibri"/>
            </a:endParaRPr>
          </a:p>
        </p:txBody>
      </p:sp>
      <p:sp>
        <p:nvSpPr>
          <p:cNvPr id="502" name="Google Shape;502;p48"/>
          <p:cNvSpPr/>
          <p:nvPr/>
        </p:nvSpPr>
        <p:spPr>
          <a:xfrm>
            <a:off x="4337567" y="574274"/>
            <a:ext cx="555900" cy="583950"/>
          </a:xfrm>
          <a:prstGeom prst="ellipse">
            <a:avLst/>
          </a:prstGeom>
          <a:solidFill>
            <a:srgbClr val="9DD2D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48"/>
          <p:cNvSpPr/>
          <p:nvPr/>
        </p:nvSpPr>
        <p:spPr>
          <a:xfrm>
            <a:off x="5382100" y="837226"/>
            <a:ext cx="636910" cy="669016"/>
          </a:xfrm>
          <a:custGeom>
            <a:rect b="b" l="l" r="r" t="t"/>
            <a:pathLst>
              <a:path extrusionOk="0" h="510" w="510">
                <a:moveTo>
                  <a:pt x="366" y="62"/>
                </a:moveTo>
                <a:cubicBezTo>
                  <a:pt x="473" y="123"/>
                  <a:pt x="510" y="260"/>
                  <a:pt x="448" y="367"/>
                </a:cubicBezTo>
                <a:cubicBezTo>
                  <a:pt x="387" y="473"/>
                  <a:pt x="250" y="510"/>
                  <a:pt x="143" y="448"/>
                </a:cubicBezTo>
                <a:cubicBezTo>
                  <a:pt x="36" y="387"/>
                  <a:pt x="0" y="250"/>
                  <a:pt x="61" y="143"/>
                </a:cubicBezTo>
                <a:cubicBezTo>
                  <a:pt x="123" y="37"/>
                  <a:pt x="260" y="0"/>
                  <a:pt x="366" y="62"/>
                </a:cubicBezTo>
                <a:close/>
              </a:path>
            </a:pathLst>
          </a:custGeom>
          <a:solidFill>
            <a:srgbClr val="71BEC4"/>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48"/>
          <p:cNvSpPr/>
          <p:nvPr/>
        </p:nvSpPr>
        <p:spPr>
          <a:xfrm>
            <a:off x="6177407" y="3950770"/>
            <a:ext cx="635802" cy="670180"/>
          </a:xfrm>
          <a:custGeom>
            <a:rect b="b" l="l" r="r" t="t"/>
            <a:pathLst>
              <a:path extrusionOk="0" h="511" w="510">
                <a:moveTo>
                  <a:pt x="448" y="367"/>
                </a:moveTo>
                <a:cubicBezTo>
                  <a:pt x="386" y="474"/>
                  <a:pt x="250" y="511"/>
                  <a:pt x="143" y="449"/>
                </a:cubicBezTo>
                <a:cubicBezTo>
                  <a:pt x="36" y="387"/>
                  <a:pt x="0" y="251"/>
                  <a:pt x="61" y="144"/>
                </a:cubicBezTo>
                <a:cubicBezTo>
                  <a:pt x="123" y="37"/>
                  <a:pt x="259" y="0"/>
                  <a:pt x="366" y="62"/>
                </a:cubicBezTo>
                <a:cubicBezTo>
                  <a:pt x="473" y="124"/>
                  <a:pt x="510" y="260"/>
                  <a:pt x="448" y="367"/>
                </a:cubicBezTo>
                <a:close/>
              </a:path>
            </a:pathLst>
          </a:custGeom>
          <a:solidFill>
            <a:srgbClr val="9DD2D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48"/>
          <p:cNvSpPr/>
          <p:nvPr/>
        </p:nvSpPr>
        <p:spPr>
          <a:xfrm>
            <a:off x="3221591" y="837226"/>
            <a:ext cx="635802" cy="669016"/>
          </a:xfrm>
          <a:custGeom>
            <a:rect b="b" l="l" r="r" t="t"/>
            <a:pathLst>
              <a:path extrusionOk="0" h="510" w="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rgbClr val="E65E6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48"/>
          <p:cNvSpPr/>
          <p:nvPr/>
        </p:nvSpPr>
        <p:spPr>
          <a:xfrm>
            <a:off x="2417216" y="1672624"/>
            <a:ext cx="636910" cy="667853"/>
          </a:xfrm>
          <a:custGeom>
            <a:rect b="b" l="l" r="r" t="t"/>
            <a:pathLst>
              <a:path extrusionOk="0" h="510" w="510">
                <a:moveTo>
                  <a:pt x="62" y="143"/>
                </a:moveTo>
                <a:cubicBezTo>
                  <a:pt x="124" y="36"/>
                  <a:pt x="260" y="0"/>
                  <a:pt x="367" y="61"/>
                </a:cubicBezTo>
                <a:cubicBezTo>
                  <a:pt x="474" y="123"/>
                  <a:pt x="510" y="260"/>
                  <a:pt x="449" y="366"/>
                </a:cubicBezTo>
                <a:cubicBezTo>
                  <a:pt x="387" y="473"/>
                  <a:pt x="250" y="510"/>
                  <a:pt x="144" y="448"/>
                </a:cubicBezTo>
                <a:cubicBezTo>
                  <a:pt x="37" y="386"/>
                  <a:pt x="0" y="250"/>
                  <a:pt x="62" y="143"/>
                </a:cubicBezTo>
                <a:close/>
              </a:path>
            </a:pathLst>
          </a:custGeom>
          <a:solidFill>
            <a:srgbClr val="EF929E"/>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48"/>
          <p:cNvSpPr/>
          <p:nvPr/>
        </p:nvSpPr>
        <p:spPr>
          <a:xfrm>
            <a:off x="6177407" y="1672624"/>
            <a:ext cx="635802" cy="667853"/>
          </a:xfrm>
          <a:custGeom>
            <a:rect b="b" l="l" r="r" t="t"/>
            <a:pathLst>
              <a:path extrusionOk="0" h="510" w="510">
                <a:moveTo>
                  <a:pt x="448" y="143"/>
                </a:moveTo>
                <a:cubicBezTo>
                  <a:pt x="510" y="250"/>
                  <a:pt x="473" y="386"/>
                  <a:pt x="366" y="448"/>
                </a:cubicBezTo>
                <a:cubicBezTo>
                  <a:pt x="259" y="510"/>
                  <a:pt x="123" y="473"/>
                  <a:pt x="61" y="366"/>
                </a:cubicBezTo>
                <a:cubicBezTo>
                  <a:pt x="0" y="260"/>
                  <a:pt x="36" y="123"/>
                  <a:pt x="143" y="61"/>
                </a:cubicBezTo>
                <a:cubicBezTo>
                  <a:pt x="250" y="0"/>
                  <a:pt x="386" y="36"/>
                  <a:pt x="448" y="143"/>
                </a:cubicBezTo>
                <a:close/>
              </a:path>
            </a:pathLst>
          </a:custGeom>
          <a:solidFill>
            <a:srgbClr val="EF929E"/>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48"/>
          <p:cNvSpPr/>
          <p:nvPr/>
        </p:nvSpPr>
        <p:spPr>
          <a:xfrm>
            <a:off x="6510748" y="2853583"/>
            <a:ext cx="557250" cy="585300"/>
          </a:xfrm>
          <a:prstGeom prst="ellipse">
            <a:avLst/>
          </a:prstGeom>
          <a:solidFill>
            <a:srgbClr val="E65E6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48"/>
          <p:cNvSpPr/>
          <p:nvPr/>
        </p:nvSpPr>
        <p:spPr>
          <a:xfrm>
            <a:off x="2417216" y="3951352"/>
            <a:ext cx="636910" cy="669016"/>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rgbClr val="9DD2D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48"/>
          <p:cNvSpPr/>
          <p:nvPr/>
        </p:nvSpPr>
        <p:spPr>
          <a:xfrm>
            <a:off x="2167643" y="2853583"/>
            <a:ext cx="555900" cy="585300"/>
          </a:xfrm>
          <a:prstGeom prst="ellipse">
            <a:avLst/>
          </a:prstGeom>
          <a:solidFill>
            <a:srgbClr val="71BEC4"/>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48"/>
          <p:cNvSpPr/>
          <p:nvPr/>
        </p:nvSpPr>
        <p:spPr>
          <a:xfrm>
            <a:off x="4618915" y="1239800"/>
            <a:ext cx="351131" cy="830743"/>
          </a:xfrm>
          <a:custGeom>
            <a:rect b="b" l="l" r="r" t="t"/>
            <a:pathLst>
              <a:path extrusionOk="0" h="714" w="317">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cap="flat" cmpd="sng" w="9525">
            <a:solidFill>
              <a:srgbClr val="9DD2D6"/>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48"/>
          <p:cNvSpPr/>
          <p:nvPr/>
        </p:nvSpPr>
        <p:spPr>
          <a:xfrm>
            <a:off x="3527861" y="1515551"/>
            <a:ext cx="389899" cy="554992"/>
          </a:xfrm>
          <a:custGeom>
            <a:rect b="b" l="l" r="r" t="t"/>
            <a:pathLst>
              <a:path extrusionOk="0" h="477" w="352">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cap="flat" cmpd="sng" w="9525">
            <a:solidFill>
              <a:srgbClr val="E65E6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48"/>
          <p:cNvSpPr/>
          <p:nvPr/>
        </p:nvSpPr>
        <p:spPr>
          <a:xfrm>
            <a:off x="5203765" y="1506243"/>
            <a:ext cx="502882" cy="564300"/>
          </a:xfrm>
          <a:custGeom>
            <a:rect b="b" l="l" r="r" t="t"/>
            <a:pathLst>
              <a:path extrusionOk="0" h="485" w="454">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cap="flat" cmpd="sng" w="9525">
            <a:solidFill>
              <a:srgbClr val="71BEC4"/>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48"/>
          <p:cNvSpPr/>
          <p:nvPr/>
        </p:nvSpPr>
        <p:spPr>
          <a:xfrm>
            <a:off x="2736985" y="2360257"/>
            <a:ext cx="624725" cy="258298"/>
          </a:xfrm>
          <a:custGeom>
            <a:rect b="b" l="l" r="r" t="t"/>
            <a:pathLst>
              <a:path extrusionOk="0" h="222" w="564">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cap="flat" cmpd="sng" w="9525">
            <a:solidFill>
              <a:srgbClr val="EF929E"/>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48"/>
          <p:cNvSpPr/>
          <p:nvPr/>
        </p:nvSpPr>
        <p:spPr>
          <a:xfrm>
            <a:off x="2792369" y="3116536"/>
            <a:ext cx="569342" cy="88426"/>
          </a:xfrm>
          <a:custGeom>
            <a:rect b="b" l="l" r="r" t="t"/>
            <a:pathLst>
              <a:path extrusionOk="0" h="76" w="514">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cap="flat" cmpd="sng" w="9525">
            <a:solidFill>
              <a:srgbClr val="71BEC4"/>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48"/>
          <p:cNvSpPr/>
          <p:nvPr/>
        </p:nvSpPr>
        <p:spPr>
          <a:xfrm>
            <a:off x="3075932" y="3943789"/>
            <a:ext cx="742138" cy="364177"/>
          </a:xfrm>
          <a:custGeom>
            <a:rect b="b" l="l" r="r" t="t"/>
            <a:pathLst>
              <a:path extrusionOk="0" h="313" w="670">
                <a:moveTo>
                  <a:pt x="15" y="305"/>
                </a:moveTo>
                <a:lnTo>
                  <a:pt x="15" y="313"/>
                </a:lnTo>
                <a:lnTo>
                  <a:pt x="0" y="313"/>
                </a:lnTo>
                <a:lnTo>
                  <a:pt x="0" y="305"/>
                </a:lnTo>
                <a:lnTo>
                  <a:pt x="15" y="305"/>
                </a:lnTo>
                <a:lnTo>
                  <a:pt x="15" y="305"/>
                </a:lnTo>
                <a:close/>
                <a:moveTo>
                  <a:pt x="602" y="37"/>
                </a:moveTo>
                <a:lnTo>
                  <a:pt x="602" y="38"/>
                </a:lnTo>
                <a:lnTo>
                  <a:pt x="602" y="38"/>
                </a:lnTo>
                <a:lnTo>
                  <a:pt x="602" y="38"/>
                </a:lnTo>
                <a:lnTo>
                  <a:pt x="602" y="38"/>
                </a:lnTo>
                <a:lnTo>
                  <a:pt x="602" y="38"/>
                </a:lnTo>
                <a:lnTo>
                  <a:pt x="602" y="38"/>
                </a:lnTo>
                <a:lnTo>
                  <a:pt x="602" y="39"/>
                </a:lnTo>
                <a:lnTo>
                  <a:pt x="602" y="39"/>
                </a:lnTo>
                <a:lnTo>
                  <a:pt x="602" y="39"/>
                </a:lnTo>
                <a:lnTo>
                  <a:pt x="602" y="39"/>
                </a:lnTo>
                <a:lnTo>
                  <a:pt x="602" y="39"/>
                </a:lnTo>
                <a:lnTo>
                  <a:pt x="602" y="39"/>
                </a:lnTo>
                <a:lnTo>
                  <a:pt x="602" y="40"/>
                </a:lnTo>
                <a:lnTo>
                  <a:pt x="602" y="40"/>
                </a:lnTo>
                <a:lnTo>
                  <a:pt x="602" y="40"/>
                </a:lnTo>
                <a:lnTo>
                  <a:pt x="602" y="40"/>
                </a:lnTo>
                <a:lnTo>
                  <a:pt x="602" y="40"/>
                </a:lnTo>
                <a:lnTo>
                  <a:pt x="602" y="40"/>
                </a:lnTo>
                <a:lnTo>
                  <a:pt x="602" y="41"/>
                </a:lnTo>
                <a:lnTo>
                  <a:pt x="602" y="41"/>
                </a:lnTo>
                <a:lnTo>
                  <a:pt x="602" y="41"/>
                </a:lnTo>
                <a:lnTo>
                  <a:pt x="602" y="41"/>
                </a:lnTo>
                <a:lnTo>
                  <a:pt x="602" y="41"/>
                </a:lnTo>
                <a:lnTo>
                  <a:pt x="602" y="41"/>
                </a:lnTo>
                <a:lnTo>
                  <a:pt x="603" y="43"/>
                </a:lnTo>
                <a:lnTo>
                  <a:pt x="603" y="43"/>
                </a:lnTo>
                <a:lnTo>
                  <a:pt x="603" y="43"/>
                </a:lnTo>
                <a:lnTo>
                  <a:pt x="603" y="43"/>
                </a:lnTo>
                <a:lnTo>
                  <a:pt x="603" y="43"/>
                </a:lnTo>
                <a:lnTo>
                  <a:pt x="603" y="43"/>
                </a:lnTo>
                <a:lnTo>
                  <a:pt x="603" y="44"/>
                </a:lnTo>
                <a:lnTo>
                  <a:pt x="603" y="44"/>
                </a:lnTo>
                <a:lnTo>
                  <a:pt x="603" y="44"/>
                </a:lnTo>
                <a:lnTo>
                  <a:pt x="603" y="44"/>
                </a:lnTo>
                <a:lnTo>
                  <a:pt x="603" y="44"/>
                </a:lnTo>
                <a:lnTo>
                  <a:pt x="603" y="44"/>
                </a:lnTo>
                <a:lnTo>
                  <a:pt x="603" y="45"/>
                </a:lnTo>
                <a:lnTo>
                  <a:pt x="603" y="45"/>
                </a:lnTo>
                <a:lnTo>
                  <a:pt x="603" y="45"/>
                </a:lnTo>
                <a:lnTo>
                  <a:pt x="603" y="45"/>
                </a:lnTo>
                <a:lnTo>
                  <a:pt x="603" y="45"/>
                </a:lnTo>
                <a:lnTo>
                  <a:pt x="603" y="45"/>
                </a:lnTo>
                <a:lnTo>
                  <a:pt x="603" y="45"/>
                </a:lnTo>
                <a:lnTo>
                  <a:pt x="603" y="46"/>
                </a:lnTo>
                <a:lnTo>
                  <a:pt x="603" y="46"/>
                </a:lnTo>
                <a:lnTo>
                  <a:pt x="603" y="46"/>
                </a:lnTo>
                <a:lnTo>
                  <a:pt x="603" y="46"/>
                </a:lnTo>
                <a:lnTo>
                  <a:pt x="603" y="46"/>
                </a:lnTo>
                <a:lnTo>
                  <a:pt x="603" y="46"/>
                </a:lnTo>
                <a:lnTo>
                  <a:pt x="603" y="47"/>
                </a:lnTo>
                <a:lnTo>
                  <a:pt x="604" y="47"/>
                </a:lnTo>
                <a:lnTo>
                  <a:pt x="604" y="47"/>
                </a:lnTo>
                <a:lnTo>
                  <a:pt x="604" y="47"/>
                </a:lnTo>
                <a:lnTo>
                  <a:pt x="604" y="47"/>
                </a:lnTo>
                <a:lnTo>
                  <a:pt x="604" y="47"/>
                </a:lnTo>
                <a:lnTo>
                  <a:pt x="604" y="47"/>
                </a:lnTo>
                <a:lnTo>
                  <a:pt x="604" y="48"/>
                </a:lnTo>
                <a:lnTo>
                  <a:pt x="604" y="48"/>
                </a:lnTo>
                <a:lnTo>
                  <a:pt x="604" y="48"/>
                </a:lnTo>
                <a:lnTo>
                  <a:pt x="604" y="48"/>
                </a:lnTo>
                <a:lnTo>
                  <a:pt x="604" y="48"/>
                </a:lnTo>
                <a:lnTo>
                  <a:pt x="604" y="48"/>
                </a:lnTo>
                <a:lnTo>
                  <a:pt x="604" y="49"/>
                </a:lnTo>
                <a:lnTo>
                  <a:pt x="604" y="49"/>
                </a:lnTo>
                <a:lnTo>
                  <a:pt x="604" y="49"/>
                </a:lnTo>
                <a:lnTo>
                  <a:pt x="604" y="49"/>
                </a:lnTo>
                <a:lnTo>
                  <a:pt x="604" y="49"/>
                </a:lnTo>
                <a:lnTo>
                  <a:pt x="605" y="49"/>
                </a:lnTo>
                <a:lnTo>
                  <a:pt x="605" y="49"/>
                </a:lnTo>
                <a:lnTo>
                  <a:pt x="605" y="50"/>
                </a:lnTo>
                <a:lnTo>
                  <a:pt x="605" y="50"/>
                </a:lnTo>
                <a:lnTo>
                  <a:pt x="605" y="50"/>
                </a:lnTo>
                <a:lnTo>
                  <a:pt x="605" y="50"/>
                </a:lnTo>
                <a:lnTo>
                  <a:pt x="605" y="50"/>
                </a:lnTo>
                <a:lnTo>
                  <a:pt x="605" y="50"/>
                </a:lnTo>
                <a:lnTo>
                  <a:pt x="605" y="50"/>
                </a:lnTo>
                <a:lnTo>
                  <a:pt x="605" y="52"/>
                </a:lnTo>
                <a:lnTo>
                  <a:pt x="605" y="52"/>
                </a:lnTo>
                <a:lnTo>
                  <a:pt x="605" y="52"/>
                </a:lnTo>
                <a:lnTo>
                  <a:pt x="605" y="52"/>
                </a:lnTo>
                <a:lnTo>
                  <a:pt x="605" y="52"/>
                </a:lnTo>
                <a:lnTo>
                  <a:pt x="607" y="52"/>
                </a:lnTo>
                <a:lnTo>
                  <a:pt x="607" y="52"/>
                </a:lnTo>
                <a:lnTo>
                  <a:pt x="607" y="53"/>
                </a:lnTo>
                <a:lnTo>
                  <a:pt x="607" y="53"/>
                </a:lnTo>
                <a:lnTo>
                  <a:pt x="607" y="53"/>
                </a:lnTo>
                <a:lnTo>
                  <a:pt x="607" y="53"/>
                </a:lnTo>
                <a:lnTo>
                  <a:pt x="607" y="53"/>
                </a:lnTo>
                <a:lnTo>
                  <a:pt x="607" y="53"/>
                </a:lnTo>
                <a:lnTo>
                  <a:pt x="607" y="53"/>
                </a:lnTo>
                <a:lnTo>
                  <a:pt x="607" y="53"/>
                </a:lnTo>
                <a:lnTo>
                  <a:pt x="607" y="54"/>
                </a:lnTo>
                <a:lnTo>
                  <a:pt x="607" y="54"/>
                </a:lnTo>
                <a:lnTo>
                  <a:pt x="608" y="54"/>
                </a:lnTo>
                <a:lnTo>
                  <a:pt x="608" y="54"/>
                </a:lnTo>
                <a:lnTo>
                  <a:pt x="608" y="54"/>
                </a:lnTo>
                <a:lnTo>
                  <a:pt x="608" y="54"/>
                </a:lnTo>
                <a:lnTo>
                  <a:pt x="608" y="54"/>
                </a:lnTo>
                <a:lnTo>
                  <a:pt x="608" y="55"/>
                </a:lnTo>
                <a:lnTo>
                  <a:pt x="608" y="55"/>
                </a:lnTo>
                <a:lnTo>
                  <a:pt x="608" y="55"/>
                </a:lnTo>
                <a:lnTo>
                  <a:pt x="608" y="55"/>
                </a:lnTo>
                <a:lnTo>
                  <a:pt x="608" y="55"/>
                </a:lnTo>
                <a:lnTo>
                  <a:pt x="608" y="55"/>
                </a:lnTo>
                <a:lnTo>
                  <a:pt x="609" y="55"/>
                </a:lnTo>
                <a:lnTo>
                  <a:pt x="609" y="55"/>
                </a:lnTo>
                <a:lnTo>
                  <a:pt x="609" y="56"/>
                </a:lnTo>
                <a:lnTo>
                  <a:pt x="609" y="56"/>
                </a:lnTo>
                <a:lnTo>
                  <a:pt x="609" y="56"/>
                </a:lnTo>
                <a:lnTo>
                  <a:pt x="609" y="56"/>
                </a:lnTo>
                <a:lnTo>
                  <a:pt x="609" y="56"/>
                </a:lnTo>
                <a:lnTo>
                  <a:pt x="609" y="56"/>
                </a:lnTo>
                <a:lnTo>
                  <a:pt x="609" y="56"/>
                </a:lnTo>
                <a:lnTo>
                  <a:pt x="609" y="56"/>
                </a:lnTo>
                <a:lnTo>
                  <a:pt x="610" y="57"/>
                </a:lnTo>
                <a:lnTo>
                  <a:pt x="610" y="57"/>
                </a:lnTo>
                <a:lnTo>
                  <a:pt x="610" y="57"/>
                </a:lnTo>
                <a:lnTo>
                  <a:pt x="610" y="57"/>
                </a:lnTo>
                <a:lnTo>
                  <a:pt x="610" y="57"/>
                </a:lnTo>
                <a:lnTo>
                  <a:pt x="610" y="57"/>
                </a:lnTo>
                <a:lnTo>
                  <a:pt x="610" y="57"/>
                </a:lnTo>
                <a:lnTo>
                  <a:pt x="610" y="57"/>
                </a:lnTo>
                <a:lnTo>
                  <a:pt x="610" y="57"/>
                </a:lnTo>
                <a:lnTo>
                  <a:pt x="610" y="58"/>
                </a:lnTo>
                <a:lnTo>
                  <a:pt x="611" y="58"/>
                </a:lnTo>
                <a:lnTo>
                  <a:pt x="611" y="58"/>
                </a:lnTo>
                <a:lnTo>
                  <a:pt x="611" y="58"/>
                </a:lnTo>
                <a:lnTo>
                  <a:pt x="611" y="58"/>
                </a:lnTo>
                <a:lnTo>
                  <a:pt x="611" y="58"/>
                </a:lnTo>
                <a:lnTo>
                  <a:pt x="611" y="58"/>
                </a:lnTo>
                <a:lnTo>
                  <a:pt x="611" y="58"/>
                </a:lnTo>
                <a:lnTo>
                  <a:pt x="611" y="58"/>
                </a:lnTo>
                <a:lnTo>
                  <a:pt x="611" y="59"/>
                </a:lnTo>
                <a:lnTo>
                  <a:pt x="612" y="59"/>
                </a:lnTo>
                <a:lnTo>
                  <a:pt x="612" y="59"/>
                </a:lnTo>
                <a:lnTo>
                  <a:pt x="612" y="59"/>
                </a:lnTo>
                <a:lnTo>
                  <a:pt x="612" y="59"/>
                </a:lnTo>
                <a:lnTo>
                  <a:pt x="612" y="59"/>
                </a:lnTo>
                <a:lnTo>
                  <a:pt x="612" y="59"/>
                </a:lnTo>
                <a:lnTo>
                  <a:pt x="612" y="59"/>
                </a:lnTo>
                <a:lnTo>
                  <a:pt x="612" y="59"/>
                </a:lnTo>
                <a:lnTo>
                  <a:pt x="613" y="61"/>
                </a:lnTo>
                <a:lnTo>
                  <a:pt x="613" y="61"/>
                </a:lnTo>
                <a:lnTo>
                  <a:pt x="613" y="61"/>
                </a:lnTo>
                <a:lnTo>
                  <a:pt x="613" y="61"/>
                </a:lnTo>
                <a:lnTo>
                  <a:pt x="613" y="61"/>
                </a:lnTo>
                <a:lnTo>
                  <a:pt x="613" y="61"/>
                </a:lnTo>
                <a:lnTo>
                  <a:pt x="613" y="61"/>
                </a:lnTo>
                <a:lnTo>
                  <a:pt x="613" y="61"/>
                </a:lnTo>
                <a:lnTo>
                  <a:pt x="614" y="61"/>
                </a:lnTo>
                <a:lnTo>
                  <a:pt x="614" y="61"/>
                </a:lnTo>
                <a:lnTo>
                  <a:pt x="614" y="62"/>
                </a:lnTo>
                <a:lnTo>
                  <a:pt x="614" y="62"/>
                </a:lnTo>
                <a:lnTo>
                  <a:pt x="614" y="62"/>
                </a:lnTo>
                <a:lnTo>
                  <a:pt x="614" y="62"/>
                </a:lnTo>
                <a:lnTo>
                  <a:pt x="614" y="62"/>
                </a:lnTo>
                <a:lnTo>
                  <a:pt x="614" y="62"/>
                </a:lnTo>
                <a:lnTo>
                  <a:pt x="616" y="62"/>
                </a:lnTo>
                <a:lnTo>
                  <a:pt x="616" y="62"/>
                </a:lnTo>
                <a:lnTo>
                  <a:pt x="616" y="62"/>
                </a:lnTo>
                <a:lnTo>
                  <a:pt x="616" y="62"/>
                </a:lnTo>
                <a:lnTo>
                  <a:pt x="616" y="62"/>
                </a:lnTo>
                <a:lnTo>
                  <a:pt x="616" y="63"/>
                </a:lnTo>
                <a:lnTo>
                  <a:pt x="616" y="63"/>
                </a:lnTo>
                <a:lnTo>
                  <a:pt x="616" y="63"/>
                </a:lnTo>
                <a:lnTo>
                  <a:pt x="617" y="63"/>
                </a:lnTo>
                <a:lnTo>
                  <a:pt x="617" y="63"/>
                </a:lnTo>
                <a:lnTo>
                  <a:pt x="617" y="63"/>
                </a:lnTo>
                <a:lnTo>
                  <a:pt x="617" y="63"/>
                </a:lnTo>
                <a:lnTo>
                  <a:pt x="617" y="63"/>
                </a:lnTo>
                <a:lnTo>
                  <a:pt x="617" y="63"/>
                </a:lnTo>
                <a:lnTo>
                  <a:pt x="617" y="63"/>
                </a:lnTo>
                <a:lnTo>
                  <a:pt x="618" y="63"/>
                </a:lnTo>
                <a:lnTo>
                  <a:pt x="618" y="63"/>
                </a:lnTo>
                <a:lnTo>
                  <a:pt x="618" y="64"/>
                </a:lnTo>
                <a:lnTo>
                  <a:pt x="618" y="64"/>
                </a:lnTo>
                <a:lnTo>
                  <a:pt x="618" y="64"/>
                </a:lnTo>
                <a:lnTo>
                  <a:pt x="618" y="64"/>
                </a:lnTo>
                <a:lnTo>
                  <a:pt x="618" y="64"/>
                </a:lnTo>
                <a:lnTo>
                  <a:pt x="619" y="64"/>
                </a:lnTo>
                <a:lnTo>
                  <a:pt x="619" y="64"/>
                </a:lnTo>
                <a:lnTo>
                  <a:pt x="619" y="64"/>
                </a:lnTo>
                <a:lnTo>
                  <a:pt x="619" y="64"/>
                </a:lnTo>
                <a:lnTo>
                  <a:pt x="619" y="64"/>
                </a:lnTo>
                <a:lnTo>
                  <a:pt x="619" y="64"/>
                </a:lnTo>
                <a:lnTo>
                  <a:pt x="619" y="64"/>
                </a:lnTo>
                <a:lnTo>
                  <a:pt x="620" y="64"/>
                </a:lnTo>
                <a:lnTo>
                  <a:pt x="620" y="64"/>
                </a:lnTo>
                <a:lnTo>
                  <a:pt x="620" y="65"/>
                </a:lnTo>
                <a:lnTo>
                  <a:pt x="620" y="65"/>
                </a:lnTo>
                <a:lnTo>
                  <a:pt x="620" y="65"/>
                </a:lnTo>
                <a:lnTo>
                  <a:pt x="620" y="65"/>
                </a:lnTo>
                <a:lnTo>
                  <a:pt x="620" y="65"/>
                </a:lnTo>
                <a:lnTo>
                  <a:pt x="621" y="65"/>
                </a:lnTo>
                <a:lnTo>
                  <a:pt x="621" y="65"/>
                </a:lnTo>
                <a:lnTo>
                  <a:pt x="621" y="65"/>
                </a:lnTo>
                <a:lnTo>
                  <a:pt x="621" y="65"/>
                </a:lnTo>
                <a:lnTo>
                  <a:pt x="621" y="65"/>
                </a:lnTo>
                <a:lnTo>
                  <a:pt x="621" y="65"/>
                </a:lnTo>
                <a:lnTo>
                  <a:pt x="622" y="65"/>
                </a:lnTo>
                <a:lnTo>
                  <a:pt x="622" y="65"/>
                </a:lnTo>
                <a:lnTo>
                  <a:pt x="622" y="65"/>
                </a:lnTo>
                <a:lnTo>
                  <a:pt x="622" y="65"/>
                </a:lnTo>
                <a:lnTo>
                  <a:pt x="622" y="65"/>
                </a:lnTo>
                <a:lnTo>
                  <a:pt x="622" y="65"/>
                </a:lnTo>
                <a:lnTo>
                  <a:pt x="622" y="65"/>
                </a:lnTo>
                <a:lnTo>
                  <a:pt x="623" y="66"/>
                </a:lnTo>
                <a:lnTo>
                  <a:pt x="623" y="66"/>
                </a:lnTo>
                <a:lnTo>
                  <a:pt x="623" y="66"/>
                </a:lnTo>
                <a:lnTo>
                  <a:pt x="623" y="66"/>
                </a:lnTo>
                <a:lnTo>
                  <a:pt x="623" y="66"/>
                </a:lnTo>
                <a:lnTo>
                  <a:pt x="623" y="66"/>
                </a:lnTo>
                <a:lnTo>
                  <a:pt x="625" y="66"/>
                </a:lnTo>
                <a:lnTo>
                  <a:pt x="625" y="66"/>
                </a:lnTo>
                <a:lnTo>
                  <a:pt x="625" y="66"/>
                </a:lnTo>
                <a:lnTo>
                  <a:pt x="625" y="66"/>
                </a:lnTo>
                <a:lnTo>
                  <a:pt x="625" y="66"/>
                </a:lnTo>
                <a:lnTo>
                  <a:pt x="625" y="66"/>
                </a:lnTo>
                <a:lnTo>
                  <a:pt x="625" y="66"/>
                </a:lnTo>
                <a:lnTo>
                  <a:pt x="626" y="66"/>
                </a:lnTo>
                <a:lnTo>
                  <a:pt x="626" y="66"/>
                </a:lnTo>
                <a:lnTo>
                  <a:pt x="626" y="66"/>
                </a:lnTo>
                <a:lnTo>
                  <a:pt x="626" y="66"/>
                </a:lnTo>
                <a:lnTo>
                  <a:pt x="626" y="66"/>
                </a:lnTo>
                <a:lnTo>
                  <a:pt x="626" y="66"/>
                </a:lnTo>
                <a:lnTo>
                  <a:pt x="627" y="66"/>
                </a:lnTo>
                <a:lnTo>
                  <a:pt x="627" y="66"/>
                </a:lnTo>
                <a:lnTo>
                  <a:pt x="627" y="66"/>
                </a:lnTo>
                <a:lnTo>
                  <a:pt x="627" y="66"/>
                </a:lnTo>
                <a:lnTo>
                  <a:pt x="627" y="66"/>
                </a:lnTo>
                <a:lnTo>
                  <a:pt x="627" y="66"/>
                </a:lnTo>
                <a:lnTo>
                  <a:pt x="628" y="66"/>
                </a:lnTo>
                <a:lnTo>
                  <a:pt x="628" y="67"/>
                </a:lnTo>
                <a:lnTo>
                  <a:pt x="628" y="67"/>
                </a:lnTo>
                <a:lnTo>
                  <a:pt x="628" y="67"/>
                </a:lnTo>
                <a:lnTo>
                  <a:pt x="628" y="67"/>
                </a:lnTo>
                <a:lnTo>
                  <a:pt x="628" y="67"/>
                </a:lnTo>
                <a:lnTo>
                  <a:pt x="629" y="67"/>
                </a:lnTo>
                <a:lnTo>
                  <a:pt x="629" y="67"/>
                </a:lnTo>
                <a:lnTo>
                  <a:pt x="629" y="67"/>
                </a:lnTo>
                <a:lnTo>
                  <a:pt x="629" y="67"/>
                </a:lnTo>
                <a:lnTo>
                  <a:pt x="629" y="67"/>
                </a:lnTo>
                <a:lnTo>
                  <a:pt x="629" y="67"/>
                </a:lnTo>
                <a:lnTo>
                  <a:pt x="630" y="67"/>
                </a:lnTo>
                <a:lnTo>
                  <a:pt x="630" y="67"/>
                </a:lnTo>
                <a:lnTo>
                  <a:pt x="630" y="67"/>
                </a:lnTo>
                <a:lnTo>
                  <a:pt x="630" y="67"/>
                </a:lnTo>
                <a:lnTo>
                  <a:pt x="630" y="67"/>
                </a:lnTo>
                <a:lnTo>
                  <a:pt x="630" y="67"/>
                </a:lnTo>
                <a:lnTo>
                  <a:pt x="631" y="67"/>
                </a:lnTo>
                <a:lnTo>
                  <a:pt x="631" y="67"/>
                </a:lnTo>
                <a:lnTo>
                  <a:pt x="631" y="67"/>
                </a:lnTo>
                <a:lnTo>
                  <a:pt x="631" y="67"/>
                </a:lnTo>
                <a:lnTo>
                  <a:pt x="631" y="67"/>
                </a:lnTo>
                <a:lnTo>
                  <a:pt x="631" y="67"/>
                </a:lnTo>
                <a:lnTo>
                  <a:pt x="632" y="67"/>
                </a:lnTo>
                <a:lnTo>
                  <a:pt x="632" y="67"/>
                </a:lnTo>
                <a:lnTo>
                  <a:pt x="632" y="67"/>
                </a:lnTo>
                <a:lnTo>
                  <a:pt x="632" y="67"/>
                </a:lnTo>
                <a:lnTo>
                  <a:pt x="632" y="67"/>
                </a:lnTo>
                <a:lnTo>
                  <a:pt x="632" y="67"/>
                </a:lnTo>
                <a:lnTo>
                  <a:pt x="634" y="67"/>
                </a:lnTo>
                <a:lnTo>
                  <a:pt x="634" y="67"/>
                </a:lnTo>
                <a:lnTo>
                  <a:pt x="634" y="67"/>
                </a:lnTo>
                <a:lnTo>
                  <a:pt x="634" y="67"/>
                </a:lnTo>
                <a:lnTo>
                  <a:pt x="634" y="67"/>
                </a:lnTo>
                <a:lnTo>
                  <a:pt x="634" y="67"/>
                </a:lnTo>
                <a:lnTo>
                  <a:pt x="635" y="67"/>
                </a:lnTo>
                <a:lnTo>
                  <a:pt x="635" y="67"/>
                </a:lnTo>
                <a:lnTo>
                  <a:pt x="635" y="67"/>
                </a:lnTo>
                <a:lnTo>
                  <a:pt x="635" y="67"/>
                </a:lnTo>
                <a:lnTo>
                  <a:pt x="635" y="67"/>
                </a:lnTo>
                <a:lnTo>
                  <a:pt x="635" y="67"/>
                </a:lnTo>
                <a:lnTo>
                  <a:pt x="636" y="67"/>
                </a:lnTo>
                <a:lnTo>
                  <a:pt x="636" y="67"/>
                </a:lnTo>
                <a:lnTo>
                  <a:pt x="636" y="67"/>
                </a:lnTo>
                <a:lnTo>
                  <a:pt x="636" y="67"/>
                </a:lnTo>
                <a:lnTo>
                  <a:pt x="636" y="67"/>
                </a:lnTo>
                <a:lnTo>
                  <a:pt x="636" y="67"/>
                </a:lnTo>
                <a:lnTo>
                  <a:pt x="637" y="66"/>
                </a:lnTo>
                <a:lnTo>
                  <a:pt x="637" y="66"/>
                </a:lnTo>
                <a:lnTo>
                  <a:pt x="637" y="66"/>
                </a:lnTo>
                <a:lnTo>
                  <a:pt x="637" y="66"/>
                </a:lnTo>
                <a:lnTo>
                  <a:pt x="637" y="66"/>
                </a:lnTo>
                <a:lnTo>
                  <a:pt x="637" y="66"/>
                </a:lnTo>
                <a:lnTo>
                  <a:pt x="638" y="66"/>
                </a:lnTo>
                <a:lnTo>
                  <a:pt x="638" y="66"/>
                </a:lnTo>
                <a:lnTo>
                  <a:pt x="638" y="66"/>
                </a:lnTo>
                <a:lnTo>
                  <a:pt x="638" y="66"/>
                </a:lnTo>
                <a:lnTo>
                  <a:pt x="638" y="66"/>
                </a:lnTo>
                <a:lnTo>
                  <a:pt x="638" y="66"/>
                </a:lnTo>
                <a:lnTo>
                  <a:pt x="639" y="66"/>
                </a:lnTo>
                <a:lnTo>
                  <a:pt x="639" y="66"/>
                </a:lnTo>
                <a:lnTo>
                  <a:pt x="639" y="66"/>
                </a:lnTo>
                <a:lnTo>
                  <a:pt x="639" y="66"/>
                </a:lnTo>
                <a:lnTo>
                  <a:pt x="639" y="66"/>
                </a:lnTo>
                <a:lnTo>
                  <a:pt x="639" y="66"/>
                </a:lnTo>
                <a:lnTo>
                  <a:pt x="639" y="66"/>
                </a:lnTo>
                <a:lnTo>
                  <a:pt x="640" y="66"/>
                </a:lnTo>
                <a:lnTo>
                  <a:pt x="640" y="66"/>
                </a:lnTo>
                <a:lnTo>
                  <a:pt x="640" y="66"/>
                </a:lnTo>
                <a:lnTo>
                  <a:pt x="640" y="66"/>
                </a:lnTo>
                <a:lnTo>
                  <a:pt x="640" y="66"/>
                </a:lnTo>
                <a:lnTo>
                  <a:pt x="640" y="66"/>
                </a:lnTo>
                <a:lnTo>
                  <a:pt x="641" y="66"/>
                </a:lnTo>
                <a:lnTo>
                  <a:pt x="641" y="66"/>
                </a:lnTo>
                <a:lnTo>
                  <a:pt x="641" y="65"/>
                </a:lnTo>
                <a:lnTo>
                  <a:pt x="641" y="65"/>
                </a:lnTo>
                <a:lnTo>
                  <a:pt x="641" y="65"/>
                </a:lnTo>
                <a:lnTo>
                  <a:pt x="641" y="65"/>
                </a:lnTo>
                <a:lnTo>
                  <a:pt x="641" y="65"/>
                </a:lnTo>
                <a:lnTo>
                  <a:pt x="643" y="65"/>
                </a:lnTo>
                <a:lnTo>
                  <a:pt x="643" y="65"/>
                </a:lnTo>
                <a:lnTo>
                  <a:pt x="643" y="65"/>
                </a:lnTo>
                <a:lnTo>
                  <a:pt x="643" y="65"/>
                </a:lnTo>
                <a:lnTo>
                  <a:pt x="643" y="65"/>
                </a:lnTo>
                <a:lnTo>
                  <a:pt x="643" y="65"/>
                </a:lnTo>
                <a:lnTo>
                  <a:pt x="644" y="65"/>
                </a:lnTo>
                <a:lnTo>
                  <a:pt x="644" y="65"/>
                </a:lnTo>
                <a:lnTo>
                  <a:pt x="644" y="65"/>
                </a:lnTo>
                <a:lnTo>
                  <a:pt x="644" y="65"/>
                </a:lnTo>
                <a:lnTo>
                  <a:pt x="644" y="65"/>
                </a:lnTo>
                <a:lnTo>
                  <a:pt x="644" y="65"/>
                </a:lnTo>
                <a:lnTo>
                  <a:pt x="644" y="64"/>
                </a:lnTo>
                <a:lnTo>
                  <a:pt x="645" y="64"/>
                </a:lnTo>
                <a:lnTo>
                  <a:pt x="645" y="64"/>
                </a:lnTo>
                <a:lnTo>
                  <a:pt x="645" y="64"/>
                </a:lnTo>
                <a:lnTo>
                  <a:pt x="645" y="64"/>
                </a:lnTo>
                <a:lnTo>
                  <a:pt x="645" y="64"/>
                </a:lnTo>
                <a:lnTo>
                  <a:pt x="645" y="64"/>
                </a:lnTo>
                <a:lnTo>
                  <a:pt x="645" y="64"/>
                </a:lnTo>
                <a:lnTo>
                  <a:pt x="646" y="64"/>
                </a:lnTo>
                <a:lnTo>
                  <a:pt x="646" y="64"/>
                </a:lnTo>
                <a:lnTo>
                  <a:pt x="646" y="64"/>
                </a:lnTo>
                <a:lnTo>
                  <a:pt x="646" y="64"/>
                </a:lnTo>
                <a:lnTo>
                  <a:pt x="646" y="64"/>
                </a:lnTo>
                <a:lnTo>
                  <a:pt x="646" y="64"/>
                </a:lnTo>
                <a:lnTo>
                  <a:pt x="646" y="63"/>
                </a:lnTo>
                <a:lnTo>
                  <a:pt x="647" y="63"/>
                </a:lnTo>
                <a:lnTo>
                  <a:pt x="647" y="63"/>
                </a:lnTo>
                <a:lnTo>
                  <a:pt x="647" y="63"/>
                </a:lnTo>
                <a:lnTo>
                  <a:pt x="647" y="63"/>
                </a:lnTo>
                <a:lnTo>
                  <a:pt x="647" y="63"/>
                </a:lnTo>
                <a:lnTo>
                  <a:pt x="647" y="63"/>
                </a:lnTo>
                <a:lnTo>
                  <a:pt x="647" y="63"/>
                </a:lnTo>
                <a:lnTo>
                  <a:pt x="647" y="63"/>
                </a:lnTo>
                <a:lnTo>
                  <a:pt x="648" y="63"/>
                </a:lnTo>
                <a:lnTo>
                  <a:pt x="648" y="63"/>
                </a:lnTo>
                <a:lnTo>
                  <a:pt x="648" y="63"/>
                </a:lnTo>
                <a:lnTo>
                  <a:pt x="648" y="62"/>
                </a:lnTo>
                <a:lnTo>
                  <a:pt x="648" y="62"/>
                </a:lnTo>
                <a:lnTo>
                  <a:pt x="648" y="62"/>
                </a:lnTo>
                <a:lnTo>
                  <a:pt x="648" y="62"/>
                </a:lnTo>
                <a:lnTo>
                  <a:pt x="649" y="62"/>
                </a:lnTo>
                <a:lnTo>
                  <a:pt x="649" y="62"/>
                </a:lnTo>
                <a:lnTo>
                  <a:pt x="649" y="62"/>
                </a:lnTo>
                <a:lnTo>
                  <a:pt x="649" y="62"/>
                </a:lnTo>
                <a:lnTo>
                  <a:pt x="649" y="62"/>
                </a:lnTo>
                <a:lnTo>
                  <a:pt x="649" y="62"/>
                </a:lnTo>
                <a:lnTo>
                  <a:pt x="649" y="62"/>
                </a:lnTo>
                <a:lnTo>
                  <a:pt x="649" y="61"/>
                </a:lnTo>
                <a:lnTo>
                  <a:pt x="650" y="61"/>
                </a:lnTo>
                <a:lnTo>
                  <a:pt x="650" y="61"/>
                </a:lnTo>
                <a:lnTo>
                  <a:pt x="650" y="61"/>
                </a:lnTo>
                <a:lnTo>
                  <a:pt x="650" y="61"/>
                </a:lnTo>
                <a:lnTo>
                  <a:pt x="650" y="61"/>
                </a:lnTo>
                <a:lnTo>
                  <a:pt x="650" y="61"/>
                </a:lnTo>
                <a:lnTo>
                  <a:pt x="650" y="61"/>
                </a:lnTo>
                <a:lnTo>
                  <a:pt x="650" y="61"/>
                </a:lnTo>
                <a:lnTo>
                  <a:pt x="652" y="61"/>
                </a:lnTo>
                <a:lnTo>
                  <a:pt x="652" y="59"/>
                </a:lnTo>
                <a:lnTo>
                  <a:pt x="652" y="59"/>
                </a:lnTo>
                <a:lnTo>
                  <a:pt x="652" y="59"/>
                </a:lnTo>
                <a:lnTo>
                  <a:pt x="652" y="59"/>
                </a:lnTo>
                <a:lnTo>
                  <a:pt x="652" y="59"/>
                </a:lnTo>
                <a:lnTo>
                  <a:pt x="652" y="59"/>
                </a:lnTo>
                <a:lnTo>
                  <a:pt x="652" y="59"/>
                </a:lnTo>
                <a:lnTo>
                  <a:pt x="653" y="59"/>
                </a:lnTo>
                <a:lnTo>
                  <a:pt x="653" y="59"/>
                </a:lnTo>
                <a:lnTo>
                  <a:pt x="653" y="58"/>
                </a:lnTo>
                <a:lnTo>
                  <a:pt x="653" y="58"/>
                </a:lnTo>
                <a:lnTo>
                  <a:pt x="653" y="58"/>
                </a:lnTo>
                <a:lnTo>
                  <a:pt x="653" y="58"/>
                </a:lnTo>
                <a:lnTo>
                  <a:pt x="653" y="58"/>
                </a:lnTo>
                <a:lnTo>
                  <a:pt x="653" y="58"/>
                </a:lnTo>
                <a:lnTo>
                  <a:pt x="653" y="58"/>
                </a:lnTo>
                <a:lnTo>
                  <a:pt x="654" y="58"/>
                </a:lnTo>
                <a:lnTo>
                  <a:pt x="654" y="58"/>
                </a:lnTo>
                <a:lnTo>
                  <a:pt x="654" y="57"/>
                </a:lnTo>
                <a:lnTo>
                  <a:pt x="654" y="57"/>
                </a:lnTo>
                <a:lnTo>
                  <a:pt x="654" y="57"/>
                </a:lnTo>
                <a:lnTo>
                  <a:pt x="654" y="57"/>
                </a:lnTo>
                <a:lnTo>
                  <a:pt x="654" y="57"/>
                </a:lnTo>
                <a:lnTo>
                  <a:pt x="654" y="57"/>
                </a:lnTo>
                <a:lnTo>
                  <a:pt x="654" y="57"/>
                </a:lnTo>
                <a:lnTo>
                  <a:pt x="654" y="57"/>
                </a:lnTo>
                <a:lnTo>
                  <a:pt x="655" y="57"/>
                </a:lnTo>
                <a:lnTo>
                  <a:pt x="655" y="56"/>
                </a:lnTo>
                <a:lnTo>
                  <a:pt x="655" y="56"/>
                </a:lnTo>
                <a:lnTo>
                  <a:pt x="655" y="56"/>
                </a:lnTo>
                <a:lnTo>
                  <a:pt x="655" y="56"/>
                </a:lnTo>
                <a:lnTo>
                  <a:pt x="655" y="56"/>
                </a:lnTo>
                <a:lnTo>
                  <a:pt x="655" y="56"/>
                </a:lnTo>
                <a:lnTo>
                  <a:pt x="655" y="56"/>
                </a:lnTo>
                <a:lnTo>
                  <a:pt x="655" y="56"/>
                </a:lnTo>
                <a:lnTo>
                  <a:pt x="655" y="55"/>
                </a:lnTo>
                <a:lnTo>
                  <a:pt x="656" y="55"/>
                </a:lnTo>
                <a:lnTo>
                  <a:pt x="656" y="55"/>
                </a:lnTo>
                <a:lnTo>
                  <a:pt x="656" y="55"/>
                </a:lnTo>
                <a:lnTo>
                  <a:pt x="656" y="55"/>
                </a:lnTo>
                <a:lnTo>
                  <a:pt x="656" y="55"/>
                </a:lnTo>
                <a:lnTo>
                  <a:pt x="656" y="55"/>
                </a:lnTo>
                <a:lnTo>
                  <a:pt x="656" y="55"/>
                </a:lnTo>
                <a:lnTo>
                  <a:pt x="656" y="54"/>
                </a:lnTo>
                <a:lnTo>
                  <a:pt x="656" y="54"/>
                </a:lnTo>
                <a:lnTo>
                  <a:pt x="656" y="54"/>
                </a:lnTo>
                <a:lnTo>
                  <a:pt x="657" y="54"/>
                </a:lnTo>
                <a:lnTo>
                  <a:pt x="657" y="54"/>
                </a:lnTo>
                <a:lnTo>
                  <a:pt x="657" y="54"/>
                </a:lnTo>
                <a:lnTo>
                  <a:pt x="657" y="54"/>
                </a:lnTo>
                <a:lnTo>
                  <a:pt x="657" y="53"/>
                </a:lnTo>
                <a:lnTo>
                  <a:pt x="657" y="53"/>
                </a:lnTo>
                <a:lnTo>
                  <a:pt x="657" y="53"/>
                </a:lnTo>
                <a:lnTo>
                  <a:pt x="657" y="53"/>
                </a:lnTo>
                <a:lnTo>
                  <a:pt x="657" y="53"/>
                </a:lnTo>
                <a:lnTo>
                  <a:pt x="657" y="53"/>
                </a:lnTo>
                <a:lnTo>
                  <a:pt x="657" y="53"/>
                </a:lnTo>
                <a:lnTo>
                  <a:pt x="657" y="53"/>
                </a:lnTo>
                <a:lnTo>
                  <a:pt x="658" y="52"/>
                </a:lnTo>
                <a:lnTo>
                  <a:pt x="658" y="52"/>
                </a:lnTo>
                <a:lnTo>
                  <a:pt x="658" y="52"/>
                </a:lnTo>
                <a:lnTo>
                  <a:pt x="658" y="52"/>
                </a:lnTo>
                <a:lnTo>
                  <a:pt x="658" y="52"/>
                </a:lnTo>
                <a:lnTo>
                  <a:pt x="658" y="52"/>
                </a:lnTo>
                <a:lnTo>
                  <a:pt x="658" y="52"/>
                </a:lnTo>
                <a:lnTo>
                  <a:pt x="658" y="50"/>
                </a:lnTo>
                <a:lnTo>
                  <a:pt x="658" y="50"/>
                </a:lnTo>
                <a:lnTo>
                  <a:pt x="658" y="50"/>
                </a:lnTo>
                <a:lnTo>
                  <a:pt x="658" y="50"/>
                </a:lnTo>
                <a:lnTo>
                  <a:pt x="658" y="50"/>
                </a:lnTo>
                <a:lnTo>
                  <a:pt x="658" y="50"/>
                </a:lnTo>
                <a:lnTo>
                  <a:pt x="658" y="50"/>
                </a:lnTo>
                <a:lnTo>
                  <a:pt x="659" y="49"/>
                </a:lnTo>
                <a:lnTo>
                  <a:pt x="659" y="49"/>
                </a:lnTo>
                <a:lnTo>
                  <a:pt x="659" y="49"/>
                </a:lnTo>
                <a:lnTo>
                  <a:pt x="659" y="49"/>
                </a:lnTo>
                <a:lnTo>
                  <a:pt x="659" y="49"/>
                </a:lnTo>
                <a:lnTo>
                  <a:pt x="659" y="49"/>
                </a:lnTo>
                <a:lnTo>
                  <a:pt x="659" y="49"/>
                </a:lnTo>
                <a:lnTo>
                  <a:pt x="659" y="48"/>
                </a:lnTo>
                <a:lnTo>
                  <a:pt x="659" y="48"/>
                </a:lnTo>
                <a:lnTo>
                  <a:pt x="659" y="48"/>
                </a:lnTo>
                <a:lnTo>
                  <a:pt x="659" y="48"/>
                </a:lnTo>
                <a:lnTo>
                  <a:pt x="659" y="48"/>
                </a:lnTo>
                <a:lnTo>
                  <a:pt x="659" y="48"/>
                </a:lnTo>
                <a:lnTo>
                  <a:pt x="659" y="47"/>
                </a:lnTo>
                <a:lnTo>
                  <a:pt x="659" y="47"/>
                </a:lnTo>
                <a:lnTo>
                  <a:pt x="659" y="47"/>
                </a:lnTo>
                <a:lnTo>
                  <a:pt x="659" y="47"/>
                </a:lnTo>
                <a:lnTo>
                  <a:pt x="661" y="47"/>
                </a:lnTo>
                <a:lnTo>
                  <a:pt x="661" y="47"/>
                </a:lnTo>
                <a:lnTo>
                  <a:pt x="661" y="47"/>
                </a:lnTo>
                <a:lnTo>
                  <a:pt x="661" y="46"/>
                </a:lnTo>
                <a:lnTo>
                  <a:pt x="661" y="46"/>
                </a:lnTo>
                <a:lnTo>
                  <a:pt x="661" y="46"/>
                </a:lnTo>
                <a:lnTo>
                  <a:pt x="661" y="46"/>
                </a:lnTo>
                <a:lnTo>
                  <a:pt x="661" y="46"/>
                </a:lnTo>
                <a:lnTo>
                  <a:pt x="661" y="46"/>
                </a:lnTo>
                <a:lnTo>
                  <a:pt x="661" y="45"/>
                </a:lnTo>
                <a:lnTo>
                  <a:pt x="661" y="45"/>
                </a:lnTo>
                <a:lnTo>
                  <a:pt x="661" y="45"/>
                </a:lnTo>
                <a:lnTo>
                  <a:pt x="661" y="45"/>
                </a:lnTo>
                <a:lnTo>
                  <a:pt x="661" y="45"/>
                </a:lnTo>
                <a:lnTo>
                  <a:pt x="661" y="45"/>
                </a:lnTo>
                <a:lnTo>
                  <a:pt x="661" y="45"/>
                </a:lnTo>
                <a:lnTo>
                  <a:pt x="661" y="44"/>
                </a:lnTo>
                <a:lnTo>
                  <a:pt x="661" y="44"/>
                </a:lnTo>
                <a:lnTo>
                  <a:pt x="661" y="44"/>
                </a:lnTo>
                <a:lnTo>
                  <a:pt x="661" y="44"/>
                </a:lnTo>
                <a:lnTo>
                  <a:pt x="661" y="44"/>
                </a:lnTo>
                <a:lnTo>
                  <a:pt x="661" y="44"/>
                </a:lnTo>
                <a:lnTo>
                  <a:pt x="661" y="43"/>
                </a:lnTo>
                <a:lnTo>
                  <a:pt x="661" y="43"/>
                </a:lnTo>
                <a:lnTo>
                  <a:pt x="662" y="43"/>
                </a:lnTo>
                <a:lnTo>
                  <a:pt x="662" y="43"/>
                </a:lnTo>
                <a:lnTo>
                  <a:pt x="662" y="43"/>
                </a:lnTo>
                <a:lnTo>
                  <a:pt x="662" y="43"/>
                </a:lnTo>
                <a:lnTo>
                  <a:pt x="662" y="41"/>
                </a:lnTo>
                <a:lnTo>
                  <a:pt x="662" y="41"/>
                </a:lnTo>
                <a:lnTo>
                  <a:pt x="662" y="41"/>
                </a:lnTo>
                <a:lnTo>
                  <a:pt x="662" y="41"/>
                </a:lnTo>
                <a:lnTo>
                  <a:pt x="662" y="41"/>
                </a:lnTo>
                <a:lnTo>
                  <a:pt x="662" y="41"/>
                </a:lnTo>
                <a:lnTo>
                  <a:pt x="662" y="40"/>
                </a:lnTo>
                <a:lnTo>
                  <a:pt x="662" y="40"/>
                </a:lnTo>
                <a:lnTo>
                  <a:pt x="662" y="40"/>
                </a:lnTo>
                <a:lnTo>
                  <a:pt x="662" y="40"/>
                </a:lnTo>
                <a:lnTo>
                  <a:pt x="662" y="40"/>
                </a:lnTo>
                <a:lnTo>
                  <a:pt x="662" y="40"/>
                </a:lnTo>
                <a:lnTo>
                  <a:pt x="662" y="39"/>
                </a:lnTo>
                <a:lnTo>
                  <a:pt x="662" y="39"/>
                </a:lnTo>
                <a:lnTo>
                  <a:pt x="662" y="39"/>
                </a:lnTo>
                <a:lnTo>
                  <a:pt x="662" y="39"/>
                </a:lnTo>
                <a:lnTo>
                  <a:pt x="662" y="39"/>
                </a:lnTo>
                <a:lnTo>
                  <a:pt x="662" y="39"/>
                </a:lnTo>
                <a:lnTo>
                  <a:pt x="662" y="38"/>
                </a:lnTo>
                <a:lnTo>
                  <a:pt x="662" y="38"/>
                </a:lnTo>
                <a:lnTo>
                  <a:pt x="662" y="38"/>
                </a:lnTo>
                <a:lnTo>
                  <a:pt x="662" y="38"/>
                </a:lnTo>
                <a:lnTo>
                  <a:pt x="662" y="38"/>
                </a:lnTo>
                <a:lnTo>
                  <a:pt x="662" y="38"/>
                </a:lnTo>
                <a:lnTo>
                  <a:pt x="662" y="37"/>
                </a:lnTo>
                <a:lnTo>
                  <a:pt x="662" y="37"/>
                </a:lnTo>
                <a:lnTo>
                  <a:pt x="662" y="37"/>
                </a:lnTo>
                <a:lnTo>
                  <a:pt x="662" y="37"/>
                </a:lnTo>
                <a:lnTo>
                  <a:pt x="662" y="37"/>
                </a:lnTo>
                <a:lnTo>
                  <a:pt x="662" y="37"/>
                </a:lnTo>
                <a:lnTo>
                  <a:pt x="662" y="36"/>
                </a:lnTo>
                <a:lnTo>
                  <a:pt x="662" y="36"/>
                </a:lnTo>
                <a:lnTo>
                  <a:pt x="662" y="36"/>
                </a:lnTo>
                <a:lnTo>
                  <a:pt x="662" y="36"/>
                </a:lnTo>
                <a:lnTo>
                  <a:pt x="662" y="36"/>
                </a:lnTo>
                <a:lnTo>
                  <a:pt x="662" y="36"/>
                </a:lnTo>
                <a:lnTo>
                  <a:pt x="662" y="35"/>
                </a:lnTo>
                <a:lnTo>
                  <a:pt x="662" y="35"/>
                </a:lnTo>
                <a:lnTo>
                  <a:pt x="662" y="35"/>
                </a:lnTo>
                <a:lnTo>
                  <a:pt x="662" y="35"/>
                </a:lnTo>
                <a:lnTo>
                  <a:pt x="662" y="35"/>
                </a:lnTo>
                <a:lnTo>
                  <a:pt x="662" y="35"/>
                </a:lnTo>
                <a:lnTo>
                  <a:pt x="662" y="34"/>
                </a:lnTo>
                <a:lnTo>
                  <a:pt x="662" y="34"/>
                </a:lnTo>
                <a:lnTo>
                  <a:pt x="662" y="34"/>
                </a:lnTo>
                <a:lnTo>
                  <a:pt x="662" y="34"/>
                </a:lnTo>
                <a:lnTo>
                  <a:pt x="662" y="34"/>
                </a:lnTo>
                <a:lnTo>
                  <a:pt x="662" y="34"/>
                </a:lnTo>
                <a:lnTo>
                  <a:pt x="662" y="32"/>
                </a:lnTo>
                <a:lnTo>
                  <a:pt x="662" y="32"/>
                </a:lnTo>
                <a:lnTo>
                  <a:pt x="662" y="32"/>
                </a:lnTo>
                <a:lnTo>
                  <a:pt x="662" y="32"/>
                </a:lnTo>
                <a:lnTo>
                  <a:pt x="662" y="32"/>
                </a:lnTo>
                <a:lnTo>
                  <a:pt x="661" y="32"/>
                </a:lnTo>
                <a:lnTo>
                  <a:pt x="661" y="31"/>
                </a:lnTo>
                <a:lnTo>
                  <a:pt x="661" y="31"/>
                </a:lnTo>
                <a:lnTo>
                  <a:pt x="661" y="31"/>
                </a:lnTo>
                <a:lnTo>
                  <a:pt x="661" y="31"/>
                </a:lnTo>
                <a:lnTo>
                  <a:pt x="661" y="31"/>
                </a:lnTo>
                <a:lnTo>
                  <a:pt x="661" y="31"/>
                </a:lnTo>
                <a:lnTo>
                  <a:pt x="661" y="30"/>
                </a:lnTo>
                <a:lnTo>
                  <a:pt x="661" y="30"/>
                </a:lnTo>
                <a:lnTo>
                  <a:pt x="661" y="30"/>
                </a:lnTo>
                <a:lnTo>
                  <a:pt x="661" y="30"/>
                </a:lnTo>
                <a:lnTo>
                  <a:pt x="661" y="30"/>
                </a:lnTo>
                <a:lnTo>
                  <a:pt x="661" y="30"/>
                </a:lnTo>
                <a:lnTo>
                  <a:pt x="661" y="30"/>
                </a:lnTo>
                <a:lnTo>
                  <a:pt x="661" y="29"/>
                </a:lnTo>
                <a:lnTo>
                  <a:pt x="661" y="29"/>
                </a:lnTo>
                <a:lnTo>
                  <a:pt x="661" y="29"/>
                </a:lnTo>
                <a:lnTo>
                  <a:pt x="661" y="29"/>
                </a:lnTo>
                <a:lnTo>
                  <a:pt x="661" y="29"/>
                </a:lnTo>
                <a:lnTo>
                  <a:pt x="661" y="29"/>
                </a:lnTo>
                <a:lnTo>
                  <a:pt x="661" y="28"/>
                </a:lnTo>
                <a:lnTo>
                  <a:pt x="661" y="28"/>
                </a:lnTo>
                <a:lnTo>
                  <a:pt x="661" y="28"/>
                </a:lnTo>
                <a:lnTo>
                  <a:pt x="661" y="28"/>
                </a:lnTo>
                <a:lnTo>
                  <a:pt x="659" y="28"/>
                </a:lnTo>
                <a:lnTo>
                  <a:pt x="659" y="28"/>
                </a:lnTo>
                <a:lnTo>
                  <a:pt x="659" y="28"/>
                </a:lnTo>
                <a:lnTo>
                  <a:pt x="659" y="27"/>
                </a:lnTo>
                <a:lnTo>
                  <a:pt x="659" y="27"/>
                </a:lnTo>
                <a:lnTo>
                  <a:pt x="659" y="27"/>
                </a:lnTo>
                <a:lnTo>
                  <a:pt x="659" y="27"/>
                </a:lnTo>
                <a:lnTo>
                  <a:pt x="659" y="27"/>
                </a:lnTo>
                <a:lnTo>
                  <a:pt x="659" y="27"/>
                </a:lnTo>
                <a:lnTo>
                  <a:pt x="659" y="26"/>
                </a:lnTo>
                <a:lnTo>
                  <a:pt x="659" y="26"/>
                </a:lnTo>
                <a:lnTo>
                  <a:pt x="659" y="26"/>
                </a:lnTo>
                <a:lnTo>
                  <a:pt x="659" y="26"/>
                </a:lnTo>
                <a:lnTo>
                  <a:pt x="659" y="26"/>
                </a:lnTo>
                <a:lnTo>
                  <a:pt x="659" y="26"/>
                </a:lnTo>
                <a:lnTo>
                  <a:pt x="659" y="26"/>
                </a:lnTo>
                <a:lnTo>
                  <a:pt x="659" y="24"/>
                </a:lnTo>
                <a:lnTo>
                  <a:pt x="658" y="24"/>
                </a:lnTo>
                <a:lnTo>
                  <a:pt x="658" y="24"/>
                </a:lnTo>
                <a:lnTo>
                  <a:pt x="658" y="24"/>
                </a:lnTo>
                <a:lnTo>
                  <a:pt x="658" y="24"/>
                </a:lnTo>
                <a:lnTo>
                  <a:pt x="658" y="24"/>
                </a:lnTo>
                <a:lnTo>
                  <a:pt x="658" y="24"/>
                </a:lnTo>
                <a:lnTo>
                  <a:pt x="658" y="23"/>
                </a:lnTo>
                <a:lnTo>
                  <a:pt x="658" y="23"/>
                </a:lnTo>
                <a:lnTo>
                  <a:pt x="658" y="23"/>
                </a:lnTo>
                <a:lnTo>
                  <a:pt x="658" y="23"/>
                </a:lnTo>
                <a:lnTo>
                  <a:pt x="658" y="23"/>
                </a:lnTo>
                <a:lnTo>
                  <a:pt x="658" y="23"/>
                </a:lnTo>
                <a:lnTo>
                  <a:pt x="658" y="23"/>
                </a:lnTo>
                <a:lnTo>
                  <a:pt x="658" y="22"/>
                </a:lnTo>
                <a:lnTo>
                  <a:pt x="657" y="22"/>
                </a:lnTo>
                <a:lnTo>
                  <a:pt x="657" y="22"/>
                </a:lnTo>
                <a:lnTo>
                  <a:pt x="657" y="22"/>
                </a:lnTo>
                <a:lnTo>
                  <a:pt x="657" y="22"/>
                </a:lnTo>
                <a:lnTo>
                  <a:pt x="657" y="22"/>
                </a:lnTo>
                <a:lnTo>
                  <a:pt x="657" y="22"/>
                </a:lnTo>
                <a:lnTo>
                  <a:pt x="657" y="22"/>
                </a:lnTo>
                <a:lnTo>
                  <a:pt x="657" y="21"/>
                </a:lnTo>
                <a:lnTo>
                  <a:pt x="657" y="21"/>
                </a:lnTo>
                <a:lnTo>
                  <a:pt x="657" y="21"/>
                </a:lnTo>
                <a:lnTo>
                  <a:pt x="657" y="21"/>
                </a:lnTo>
                <a:lnTo>
                  <a:pt x="657" y="21"/>
                </a:lnTo>
                <a:lnTo>
                  <a:pt x="656" y="21"/>
                </a:lnTo>
                <a:lnTo>
                  <a:pt x="656" y="21"/>
                </a:lnTo>
                <a:lnTo>
                  <a:pt x="656" y="20"/>
                </a:lnTo>
                <a:lnTo>
                  <a:pt x="656" y="20"/>
                </a:lnTo>
                <a:lnTo>
                  <a:pt x="656" y="20"/>
                </a:lnTo>
                <a:lnTo>
                  <a:pt x="656" y="20"/>
                </a:lnTo>
                <a:lnTo>
                  <a:pt x="656" y="20"/>
                </a:lnTo>
                <a:lnTo>
                  <a:pt x="656" y="20"/>
                </a:lnTo>
                <a:lnTo>
                  <a:pt x="656" y="20"/>
                </a:lnTo>
                <a:lnTo>
                  <a:pt x="656" y="20"/>
                </a:lnTo>
                <a:lnTo>
                  <a:pt x="655" y="19"/>
                </a:lnTo>
                <a:lnTo>
                  <a:pt x="655" y="19"/>
                </a:lnTo>
                <a:lnTo>
                  <a:pt x="655" y="19"/>
                </a:lnTo>
                <a:lnTo>
                  <a:pt x="655" y="19"/>
                </a:lnTo>
                <a:lnTo>
                  <a:pt x="655" y="19"/>
                </a:lnTo>
                <a:lnTo>
                  <a:pt x="655" y="19"/>
                </a:lnTo>
                <a:lnTo>
                  <a:pt x="655" y="19"/>
                </a:lnTo>
                <a:lnTo>
                  <a:pt x="655" y="19"/>
                </a:lnTo>
                <a:lnTo>
                  <a:pt x="655" y="18"/>
                </a:lnTo>
                <a:lnTo>
                  <a:pt x="655" y="18"/>
                </a:lnTo>
                <a:lnTo>
                  <a:pt x="654" y="18"/>
                </a:lnTo>
                <a:lnTo>
                  <a:pt x="654" y="18"/>
                </a:lnTo>
                <a:lnTo>
                  <a:pt x="654" y="18"/>
                </a:lnTo>
                <a:lnTo>
                  <a:pt x="654" y="18"/>
                </a:lnTo>
                <a:lnTo>
                  <a:pt x="654" y="18"/>
                </a:lnTo>
                <a:lnTo>
                  <a:pt x="654" y="18"/>
                </a:lnTo>
                <a:lnTo>
                  <a:pt x="654" y="17"/>
                </a:lnTo>
                <a:lnTo>
                  <a:pt x="654" y="17"/>
                </a:lnTo>
                <a:lnTo>
                  <a:pt x="654" y="17"/>
                </a:lnTo>
                <a:lnTo>
                  <a:pt x="654" y="17"/>
                </a:lnTo>
                <a:lnTo>
                  <a:pt x="653" y="17"/>
                </a:lnTo>
                <a:lnTo>
                  <a:pt x="653" y="17"/>
                </a:lnTo>
                <a:lnTo>
                  <a:pt x="653" y="17"/>
                </a:lnTo>
                <a:lnTo>
                  <a:pt x="653" y="17"/>
                </a:lnTo>
                <a:lnTo>
                  <a:pt x="653" y="17"/>
                </a:lnTo>
                <a:lnTo>
                  <a:pt x="653" y="15"/>
                </a:lnTo>
                <a:lnTo>
                  <a:pt x="653" y="15"/>
                </a:lnTo>
                <a:lnTo>
                  <a:pt x="653" y="15"/>
                </a:lnTo>
                <a:lnTo>
                  <a:pt x="653" y="15"/>
                </a:lnTo>
                <a:lnTo>
                  <a:pt x="652" y="15"/>
                </a:lnTo>
                <a:lnTo>
                  <a:pt x="652" y="15"/>
                </a:lnTo>
                <a:lnTo>
                  <a:pt x="652" y="15"/>
                </a:lnTo>
                <a:lnTo>
                  <a:pt x="652" y="15"/>
                </a:lnTo>
                <a:lnTo>
                  <a:pt x="652" y="15"/>
                </a:lnTo>
                <a:lnTo>
                  <a:pt x="652" y="15"/>
                </a:lnTo>
                <a:lnTo>
                  <a:pt x="652" y="14"/>
                </a:lnTo>
                <a:lnTo>
                  <a:pt x="652" y="14"/>
                </a:lnTo>
                <a:lnTo>
                  <a:pt x="650" y="14"/>
                </a:lnTo>
                <a:lnTo>
                  <a:pt x="650" y="14"/>
                </a:lnTo>
                <a:lnTo>
                  <a:pt x="650" y="14"/>
                </a:lnTo>
                <a:lnTo>
                  <a:pt x="650" y="14"/>
                </a:lnTo>
                <a:lnTo>
                  <a:pt x="650" y="14"/>
                </a:lnTo>
                <a:lnTo>
                  <a:pt x="650" y="14"/>
                </a:lnTo>
                <a:lnTo>
                  <a:pt x="650" y="14"/>
                </a:lnTo>
                <a:lnTo>
                  <a:pt x="650" y="13"/>
                </a:lnTo>
                <a:lnTo>
                  <a:pt x="649" y="13"/>
                </a:lnTo>
                <a:lnTo>
                  <a:pt x="649" y="13"/>
                </a:lnTo>
                <a:lnTo>
                  <a:pt x="649" y="13"/>
                </a:lnTo>
                <a:lnTo>
                  <a:pt x="649" y="13"/>
                </a:lnTo>
                <a:lnTo>
                  <a:pt x="649" y="13"/>
                </a:lnTo>
                <a:lnTo>
                  <a:pt x="649" y="13"/>
                </a:lnTo>
                <a:lnTo>
                  <a:pt x="649" y="13"/>
                </a:lnTo>
                <a:lnTo>
                  <a:pt x="649" y="13"/>
                </a:lnTo>
                <a:lnTo>
                  <a:pt x="648" y="13"/>
                </a:lnTo>
                <a:lnTo>
                  <a:pt x="648" y="13"/>
                </a:lnTo>
                <a:lnTo>
                  <a:pt x="648" y="12"/>
                </a:lnTo>
                <a:lnTo>
                  <a:pt x="648" y="12"/>
                </a:lnTo>
                <a:lnTo>
                  <a:pt x="648" y="12"/>
                </a:lnTo>
                <a:lnTo>
                  <a:pt x="648" y="12"/>
                </a:lnTo>
                <a:lnTo>
                  <a:pt x="648" y="12"/>
                </a:lnTo>
                <a:lnTo>
                  <a:pt x="647" y="12"/>
                </a:lnTo>
                <a:lnTo>
                  <a:pt x="647" y="12"/>
                </a:lnTo>
                <a:lnTo>
                  <a:pt x="647" y="12"/>
                </a:lnTo>
                <a:lnTo>
                  <a:pt x="647" y="12"/>
                </a:lnTo>
                <a:lnTo>
                  <a:pt x="647" y="12"/>
                </a:lnTo>
                <a:lnTo>
                  <a:pt x="647" y="12"/>
                </a:lnTo>
                <a:lnTo>
                  <a:pt x="647" y="12"/>
                </a:lnTo>
                <a:lnTo>
                  <a:pt x="647" y="11"/>
                </a:lnTo>
                <a:lnTo>
                  <a:pt x="646" y="11"/>
                </a:lnTo>
                <a:lnTo>
                  <a:pt x="646" y="11"/>
                </a:lnTo>
                <a:lnTo>
                  <a:pt x="646" y="11"/>
                </a:lnTo>
                <a:lnTo>
                  <a:pt x="646" y="11"/>
                </a:lnTo>
                <a:lnTo>
                  <a:pt x="646" y="11"/>
                </a:lnTo>
                <a:lnTo>
                  <a:pt x="646" y="11"/>
                </a:lnTo>
                <a:lnTo>
                  <a:pt x="646" y="11"/>
                </a:lnTo>
                <a:lnTo>
                  <a:pt x="645" y="11"/>
                </a:lnTo>
                <a:lnTo>
                  <a:pt x="645" y="11"/>
                </a:lnTo>
                <a:lnTo>
                  <a:pt x="645" y="11"/>
                </a:lnTo>
                <a:lnTo>
                  <a:pt x="645" y="11"/>
                </a:lnTo>
                <a:lnTo>
                  <a:pt x="645" y="11"/>
                </a:lnTo>
                <a:lnTo>
                  <a:pt x="645" y="11"/>
                </a:lnTo>
                <a:lnTo>
                  <a:pt x="645" y="10"/>
                </a:lnTo>
                <a:lnTo>
                  <a:pt x="644" y="10"/>
                </a:lnTo>
                <a:lnTo>
                  <a:pt x="644" y="10"/>
                </a:lnTo>
                <a:lnTo>
                  <a:pt x="644" y="10"/>
                </a:lnTo>
                <a:lnTo>
                  <a:pt x="644" y="10"/>
                </a:lnTo>
                <a:lnTo>
                  <a:pt x="644" y="10"/>
                </a:lnTo>
                <a:lnTo>
                  <a:pt x="644" y="10"/>
                </a:lnTo>
                <a:lnTo>
                  <a:pt x="644" y="10"/>
                </a:lnTo>
                <a:lnTo>
                  <a:pt x="643" y="10"/>
                </a:lnTo>
                <a:lnTo>
                  <a:pt x="643" y="10"/>
                </a:lnTo>
                <a:lnTo>
                  <a:pt x="643" y="10"/>
                </a:lnTo>
                <a:lnTo>
                  <a:pt x="643" y="10"/>
                </a:lnTo>
                <a:lnTo>
                  <a:pt x="643" y="10"/>
                </a:lnTo>
                <a:lnTo>
                  <a:pt x="643" y="10"/>
                </a:lnTo>
                <a:lnTo>
                  <a:pt x="641" y="10"/>
                </a:lnTo>
                <a:lnTo>
                  <a:pt x="641" y="10"/>
                </a:lnTo>
                <a:lnTo>
                  <a:pt x="641" y="10"/>
                </a:lnTo>
                <a:lnTo>
                  <a:pt x="641" y="9"/>
                </a:lnTo>
                <a:lnTo>
                  <a:pt x="641" y="9"/>
                </a:lnTo>
                <a:lnTo>
                  <a:pt x="641" y="9"/>
                </a:lnTo>
                <a:lnTo>
                  <a:pt x="641" y="9"/>
                </a:lnTo>
                <a:lnTo>
                  <a:pt x="640" y="9"/>
                </a:lnTo>
                <a:lnTo>
                  <a:pt x="640" y="9"/>
                </a:lnTo>
                <a:lnTo>
                  <a:pt x="640" y="9"/>
                </a:lnTo>
                <a:lnTo>
                  <a:pt x="640" y="9"/>
                </a:lnTo>
                <a:lnTo>
                  <a:pt x="640" y="9"/>
                </a:lnTo>
                <a:lnTo>
                  <a:pt x="640" y="9"/>
                </a:lnTo>
                <a:lnTo>
                  <a:pt x="639" y="9"/>
                </a:lnTo>
                <a:lnTo>
                  <a:pt x="639" y="9"/>
                </a:lnTo>
                <a:lnTo>
                  <a:pt x="639" y="9"/>
                </a:lnTo>
                <a:lnTo>
                  <a:pt x="639" y="9"/>
                </a:lnTo>
                <a:lnTo>
                  <a:pt x="639" y="9"/>
                </a:lnTo>
                <a:lnTo>
                  <a:pt x="639" y="9"/>
                </a:lnTo>
                <a:lnTo>
                  <a:pt x="639" y="9"/>
                </a:lnTo>
                <a:lnTo>
                  <a:pt x="638" y="9"/>
                </a:lnTo>
                <a:lnTo>
                  <a:pt x="638" y="9"/>
                </a:lnTo>
                <a:lnTo>
                  <a:pt x="638" y="9"/>
                </a:lnTo>
                <a:lnTo>
                  <a:pt x="638" y="9"/>
                </a:lnTo>
                <a:lnTo>
                  <a:pt x="638" y="9"/>
                </a:lnTo>
                <a:lnTo>
                  <a:pt x="638" y="9"/>
                </a:lnTo>
                <a:lnTo>
                  <a:pt x="637" y="8"/>
                </a:lnTo>
                <a:lnTo>
                  <a:pt x="637" y="8"/>
                </a:lnTo>
                <a:lnTo>
                  <a:pt x="637" y="8"/>
                </a:lnTo>
                <a:lnTo>
                  <a:pt x="637" y="8"/>
                </a:lnTo>
                <a:lnTo>
                  <a:pt x="637" y="8"/>
                </a:lnTo>
                <a:lnTo>
                  <a:pt x="637" y="8"/>
                </a:lnTo>
                <a:lnTo>
                  <a:pt x="636" y="8"/>
                </a:lnTo>
                <a:lnTo>
                  <a:pt x="636" y="8"/>
                </a:lnTo>
                <a:lnTo>
                  <a:pt x="636" y="8"/>
                </a:lnTo>
                <a:lnTo>
                  <a:pt x="636" y="8"/>
                </a:lnTo>
                <a:lnTo>
                  <a:pt x="636" y="8"/>
                </a:lnTo>
                <a:lnTo>
                  <a:pt x="636" y="8"/>
                </a:lnTo>
                <a:lnTo>
                  <a:pt x="635" y="8"/>
                </a:lnTo>
                <a:lnTo>
                  <a:pt x="635" y="8"/>
                </a:lnTo>
                <a:lnTo>
                  <a:pt x="635" y="8"/>
                </a:lnTo>
                <a:lnTo>
                  <a:pt x="635" y="8"/>
                </a:lnTo>
                <a:lnTo>
                  <a:pt x="635" y="8"/>
                </a:lnTo>
                <a:lnTo>
                  <a:pt x="635" y="8"/>
                </a:lnTo>
                <a:lnTo>
                  <a:pt x="634" y="8"/>
                </a:lnTo>
                <a:lnTo>
                  <a:pt x="634" y="8"/>
                </a:lnTo>
                <a:lnTo>
                  <a:pt x="634" y="8"/>
                </a:lnTo>
                <a:lnTo>
                  <a:pt x="634" y="8"/>
                </a:lnTo>
                <a:lnTo>
                  <a:pt x="634" y="8"/>
                </a:lnTo>
                <a:lnTo>
                  <a:pt x="634" y="8"/>
                </a:lnTo>
                <a:lnTo>
                  <a:pt x="632" y="8"/>
                </a:lnTo>
                <a:lnTo>
                  <a:pt x="632" y="8"/>
                </a:lnTo>
                <a:lnTo>
                  <a:pt x="632" y="8"/>
                </a:lnTo>
                <a:lnTo>
                  <a:pt x="632" y="8"/>
                </a:lnTo>
                <a:lnTo>
                  <a:pt x="632" y="8"/>
                </a:lnTo>
                <a:lnTo>
                  <a:pt x="632" y="8"/>
                </a:lnTo>
                <a:lnTo>
                  <a:pt x="631" y="8"/>
                </a:lnTo>
                <a:lnTo>
                  <a:pt x="631" y="8"/>
                </a:lnTo>
                <a:lnTo>
                  <a:pt x="631" y="8"/>
                </a:lnTo>
                <a:lnTo>
                  <a:pt x="631" y="8"/>
                </a:lnTo>
                <a:lnTo>
                  <a:pt x="631" y="8"/>
                </a:lnTo>
                <a:lnTo>
                  <a:pt x="631" y="8"/>
                </a:lnTo>
                <a:lnTo>
                  <a:pt x="630" y="8"/>
                </a:lnTo>
                <a:lnTo>
                  <a:pt x="630" y="8"/>
                </a:lnTo>
                <a:lnTo>
                  <a:pt x="630" y="8"/>
                </a:lnTo>
                <a:lnTo>
                  <a:pt x="630" y="8"/>
                </a:lnTo>
                <a:lnTo>
                  <a:pt x="630" y="8"/>
                </a:lnTo>
                <a:lnTo>
                  <a:pt x="630" y="8"/>
                </a:lnTo>
                <a:lnTo>
                  <a:pt x="629" y="8"/>
                </a:lnTo>
                <a:lnTo>
                  <a:pt x="629" y="8"/>
                </a:lnTo>
                <a:lnTo>
                  <a:pt x="629" y="8"/>
                </a:lnTo>
                <a:lnTo>
                  <a:pt x="629" y="8"/>
                </a:lnTo>
                <a:lnTo>
                  <a:pt x="629" y="8"/>
                </a:lnTo>
                <a:lnTo>
                  <a:pt x="629" y="8"/>
                </a:lnTo>
                <a:lnTo>
                  <a:pt x="628" y="8"/>
                </a:lnTo>
                <a:lnTo>
                  <a:pt x="628" y="8"/>
                </a:lnTo>
                <a:lnTo>
                  <a:pt x="628" y="8"/>
                </a:lnTo>
                <a:lnTo>
                  <a:pt x="628" y="8"/>
                </a:lnTo>
                <a:lnTo>
                  <a:pt x="628" y="8"/>
                </a:lnTo>
                <a:lnTo>
                  <a:pt x="628" y="8"/>
                </a:lnTo>
                <a:lnTo>
                  <a:pt x="627" y="8"/>
                </a:lnTo>
                <a:lnTo>
                  <a:pt x="627" y="8"/>
                </a:lnTo>
                <a:lnTo>
                  <a:pt x="627" y="8"/>
                </a:lnTo>
                <a:lnTo>
                  <a:pt x="627" y="8"/>
                </a:lnTo>
                <a:lnTo>
                  <a:pt x="627" y="8"/>
                </a:lnTo>
                <a:lnTo>
                  <a:pt x="627" y="9"/>
                </a:lnTo>
                <a:lnTo>
                  <a:pt x="626" y="9"/>
                </a:lnTo>
                <a:lnTo>
                  <a:pt x="626" y="9"/>
                </a:lnTo>
                <a:lnTo>
                  <a:pt x="626" y="9"/>
                </a:lnTo>
                <a:lnTo>
                  <a:pt x="626" y="9"/>
                </a:lnTo>
                <a:lnTo>
                  <a:pt x="626" y="9"/>
                </a:lnTo>
                <a:lnTo>
                  <a:pt x="626" y="9"/>
                </a:lnTo>
                <a:lnTo>
                  <a:pt x="625" y="9"/>
                </a:lnTo>
                <a:lnTo>
                  <a:pt x="625" y="9"/>
                </a:lnTo>
                <a:lnTo>
                  <a:pt x="625" y="9"/>
                </a:lnTo>
                <a:lnTo>
                  <a:pt x="625" y="9"/>
                </a:lnTo>
                <a:lnTo>
                  <a:pt x="625" y="9"/>
                </a:lnTo>
                <a:lnTo>
                  <a:pt x="625" y="9"/>
                </a:lnTo>
                <a:lnTo>
                  <a:pt x="625" y="9"/>
                </a:lnTo>
                <a:lnTo>
                  <a:pt x="623" y="9"/>
                </a:lnTo>
                <a:lnTo>
                  <a:pt x="623" y="9"/>
                </a:lnTo>
                <a:lnTo>
                  <a:pt x="623" y="9"/>
                </a:lnTo>
                <a:lnTo>
                  <a:pt x="623" y="9"/>
                </a:lnTo>
                <a:lnTo>
                  <a:pt x="623" y="9"/>
                </a:lnTo>
                <a:lnTo>
                  <a:pt x="623" y="9"/>
                </a:lnTo>
                <a:lnTo>
                  <a:pt x="622" y="9"/>
                </a:lnTo>
                <a:lnTo>
                  <a:pt x="622" y="9"/>
                </a:lnTo>
                <a:lnTo>
                  <a:pt x="622" y="9"/>
                </a:lnTo>
                <a:lnTo>
                  <a:pt x="622" y="10"/>
                </a:lnTo>
                <a:lnTo>
                  <a:pt x="622" y="10"/>
                </a:lnTo>
                <a:lnTo>
                  <a:pt x="622" y="10"/>
                </a:lnTo>
                <a:lnTo>
                  <a:pt x="622" y="10"/>
                </a:lnTo>
                <a:lnTo>
                  <a:pt x="621" y="10"/>
                </a:lnTo>
                <a:lnTo>
                  <a:pt x="621" y="10"/>
                </a:lnTo>
                <a:lnTo>
                  <a:pt x="621" y="10"/>
                </a:lnTo>
                <a:lnTo>
                  <a:pt x="621" y="10"/>
                </a:lnTo>
                <a:lnTo>
                  <a:pt x="621" y="10"/>
                </a:lnTo>
                <a:lnTo>
                  <a:pt x="621" y="10"/>
                </a:lnTo>
                <a:lnTo>
                  <a:pt x="620" y="10"/>
                </a:lnTo>
                <a:lnTo>
                  <a:pt x="620" y="10"/>
                </a:lnTo>
                <a:lnTo>
                  <a:pt x="620" y="10"/>
                </a:lnTo>
                <a:lnTo>
                  <a:pt x="620" y="10"/>
                </a:lnTo>
                <a:lnTo>
                  <a:pt x="620" y="10"/>
                </a:lnTo>
                <a:lnTo>
                  <a:pt x="620" y="10"/>
                </a:lnTo>
                <a:lnTo>
                  <a:pt x="620" y="10"/>
                </a:lnTo>
                <a:lnTo>
                  <a:pt x="619" y="11"/>
                </a:lnTo>
                <a:lnTo>
                  <a:pt x="619" y="11"/>
                </a:lnTo>
                <a:lnTo>
                  <a:pt x="619" y="11"/>
                </a:lnTo>
                <a:lnTo>
                  <a:pt x="619" y="11"/>
                </a:lnTo>
                <a:lnTo>
                  <a:pt x="619" y="11"/>
                </a:lnTo>
                <a:lnTo>
                  <a:pt x="619" y="11"/>
                </a:lnTo>
                <a:lnTo>
                  <a:pt x="619" y="11"/>
                </a:lnTo>
                <a:lnTo>
                  <a:pt x="618" y="11"/>
                </a:lnTo>
                <a:lnTo>
                  <a:pt x="618" y="11"/>
                </a:lnTo>
                <a:lnTo>
                  <a:pt x="618" y="11"/>
                </a:lnTo>
                <a:lnTo>
                  <a:pt x="618" y="11"/>
                </a:lnTo>
                <a:lnTo>
                  <a:pt x="618" y="11"/>
                </a:lnTo>
                <a:lnTo>
                  <a:pt x="618" y="11"/>
                </a:lnTo>
                <a:lnTo>
                  <a:pt x="618" y="11"/>
                </a:lnTo>
                <a:lnTo>
                  <a:pt x="617" y="12"/>
                </a:lnTo>
                <a:lnTo>
                  <a:pt x="617" y="12"/>
                </a:lnTo>
                <a:lnTo>
                  <a:pt x="617" y="12"/>
                </a:lnTo>
                <a:lnTo>
                  <a:pt x="617" y="12"/>
                </a:lnTo>
                <a:lnTo>
                  <a:pt x="617" y="12"/>
                </a:lnTo>
                <a:lnTo>
                  <a:pt x="617" y="12"/>
                </a:lnTo>
                <a:lnTo>
                  <a:pt x="617" y="12"/>
                </a:lnTo>
                <a:lnTo>
                  <a:pt x="616" y="12"/>
                </a:lnTo>
                <a:lnTo>
                  <a:pt x="616" y="12"/>
                </a:lnTo>
                <a:lnTo>
                  <a:pt x="616" y="12"/>
                </a:lnTo>
                <a:lnTo>
                  <a:pt x="616" y="12"/>
                </a:lnTo>
                <a:lnTo>
                  <a:pt x="616" y="12"/>
                </a:lnTo>
                <a:lnTo>
                  <a:pt x="616" y="13"/>
                </a:lnTo>
                <a:lnTo>
                  <a:pt x="616" y="13"/>
                </a:lnTo>
                <a:lnTo>
                  <a:pt x="616" y="13"/>
                </a:lnTo>
                <a:lnTo>
                  <a:pt x="614" y="13"/>
                </a:lnTo>
                <a:lnTo>
                  <a:pt x="614" y="13"/>
                </a:lnTo>
                <a:lnTo>
                  <a:pt x="614" y="13"/>
                </a:lnTo>
                <a:lnTo>
                  <a:pt x="614" y="13"/>
                </a:lnTo>
                <a:lnTo>
                  <a:pt x="614" y="13"/>
                </a:lnTo>
                <a:lnTo>
                  <a:pt x="614" y="13"/>
                </a:lnTo>
                <a:lnTo>
                  <a:pt x="614" y="13"/>
                </a:lnTo>
                <a:lnTo>
                  <a:pt x="614" y="13"/>
                </a:lnTo>
                <a:lnTo>
                  <a:pt x="613" y="14"/>
                </a:lnTo>
                <a:lnTo>
                  <a:pt x="613" y="14"/>
                </a:lnTo>
                <a:lnTo>
                  <a:pt x="613" y="14"/>
                </a:lnTo>
                <a:lnTo>
                  <a:pt x="613" y="14"/>
                </a:lnTo>
                <a:lnTo>
                  <a:pt x="613" y="14"/>
                </a:lnTo>
                <a:lnTo>
                  <a:pt x="613" y="14"/>
                </a:lnTo>
                <a:lnTo>
                  <a:pt x="613" y="14"/>
                </a:lnTo>
                <a:lnTo>
                  <a:pt x="613" y="14"/>
                </a:lnTo>
                <a:lnTo>
                  <a:pt x="612" y="14"/>
                </a:lnTo>
                <a:lnTo>
                  <a:pt x="612" y="15"/>
                </a:lnTo>
                <a:lnTo>
                  <a:pt x="612" y="15"/>
                </a:lnTo>
                <a:lnTo>
                  <a:pt x="612" y="15"/>
                </a:lnTo>
                <a:lnTo>
                  <a:pt x="612" y="15"/>
                </a:lnTo>
                <a:lnTo>
                  <a:pt x="612" y="15"/>
                </a:lnTo>
                <a:lnTo>
                  <a:pt x="612" y="15"/>
                </a:lnTo>
                <a:lnTo>
                  <a:pt x="612" y="15"/>
                </a:lnTo>
                <a:lnTo>
                  <a:pt x="611" y="15"/>
                </a:lnTo>
                <a:lnTo>
                  <a:pt x="611" y="15"/>
                </a:lnTo>
                <a:lnTo>
                  <a:pt x="611" y="15"/>
                </a:lnTo>
                <a:lnTo>
                  <a:pt x="611" y="17"/>
                </a:lnTo>
                <a:lnTo>
                  <a:pt x="611" y="17"/>
                </a:lnTo>
                <a:lnTo>
                  <a:pt x="611" y="17"/>
                </a:lnTo>
                <a:lnTo>
                  <a:pt x="611" y="17"/>
                </a:lnTo>
                <a:lnTo>
                  <a:pt x="611" y="17"/>
                </a:lnTo>
                <a:lnTo>
                  <a:pt x="611" y="17"/>
                </a:lnTo>
                <a:lnTo>
                  <a:pt x="610" y="17"/>
                </a:lnTo>
                <a:lnTo>
                  <a:pt x="610" y="17"/>
                </a:lnTo>
                <a:lnTo>
                  <a:pt x="610" y="17"/>
                </a:lnTo>
                <a:lnTo>
                  <a:pt x="610" y="18"/>
                </a:lnTo>
                <a:lnTo>
                  <a:pt x="610" y="18"/>
                </a:lnTo>
                <a:lnTo>
                  <a:pt x="610" y="18"/>
                </a:lnTo>
                <a:lnTo>
                  <a:pt x="610" y="18"/>
                </a:lnTo>
                <a:lnTo>
                  <a:pt x="610" y="18"/>
                </a:lnTo>
                <a:lnTo>
                  <a:pt x="610" y="18"/>
                </a:lnTo>
                <a:lnTo>
                  <a:pt x="610" y="18"/>
                </a:lnTo>
                <a:lnTo>
                  <a:pt x="609" y="18"/>
                </a:lnTo>
                <a:lnTo>
                  <a:pt x="609" y="19"/>
                </a:lnTo>
                <a:lnTo>
                  <a:pt x="609" y="19"/>
                </a:lnTo>
                <a:lnTo>
                  <a:pt x="609" y="19"/>
                </a:lnTo>
                <a:lnTo>
                  <a:pt x="609" y="19"/>
                </a:lnTo>
                <a:lnTo>
                  <a:pt x="609" y="19"/>
                </a:lnTo>
                <a:lnTo>
                  <a:pt x="609" y="19"/>
                </a:lnTo>
                <a:lnTo>
                  <a:pt x="609" y="19"/>
                </a:lnTo>
                <a:lnTo>
                  <a:pt x="609" y="19"/>
                </a:lnTo>
                <a:lnTo>
                  <a:pt x="609" y="20"/>
                </a:lnTo>
                <a:lnTo>
                  <a:pt x="608" y="20"/>
                </a:lnTo>
                <a:lnTo>
                  <a:pt x="608" y="20"/>
                </a:lnTo>
                <a:lnTo>
                  <a:pt x="608" y="20"/>
                </a:lnTo>
                <a:lnTo>
                  <a:pt x="608" y="20"/>
                </a:lnTo>
                <a:lnTo>
                  <a:pt x="608" y="20"/>
                </a:lnTo>
                <a:lnTo>
                  <a:pt x="608" y="20"/>
                </a:lnTo>
                <a:lnTo>
                  <a:pt x="608" y="20"/>
                </a:lnTo>
                <a:lnTo>
                  <a:pt x="608" y="21"/>
                </a:lnTo>
                <a:lnTo>
                  <a:pt x="608" y="21"/>
                </a:lnTo>
                <a:lnTo>
                  <a:pt x="608" y="21"/>
                </a:lnTo>
                <a:lnTo>
                  <a:pt x="608" y="21"/>
                </a:lnTo>
                <a:lnTo>
                  <a:pt x="607" y="21"/>
                </a:lnTo>
                <a:lnTo>
                  <a:pt x="607" y="21"/>
                </a:lnTo>
                <a:lnTo>
                  <a:pt x="607" y="21"/>
                </a:lnTo>
                <a:lnTo>
                  <a:pt x="607" y="22"/>
                </a:lnTo>
                <a:lnTo>
                  <a:pt x="607" y="22"/>
                </a:lnTo>
                <a:lnTo>
                  <a:pt x="607" y="22"/>
                </a:lnTo>
                <a:lnTo>
                  <a:pt x="607" y="22"/>
                </a:lnTo>
                <a:lnTo>
                  <a:pt x="607" y="22"/>
                </a:lnTo>
                <a:lnTo>
                  <a:pt x="607" y="22"/>
                </a:lnTo>
                <a:lnTo>
                  <a:pt x="607" y="22"/>
                </a:lnTo>
                <a:lnTo>
                  <a:pt x="607" y="22"/>
                </a:lnTo>
                <a:lnTo>
                  <a:pt x="607" y="23"/>
                </a:lnTo>
                <a:lnTo>
                  <a:pt x="605" y="23"/>
                </a:lnTo>
                <a:lnTo>
                  <a:pt x="605" y="23"/>
                </a:lnTo>
                <a:lnTo>
                  <a:pt x="605" y="23"/>
                </a:lnTo>
                <a:lnTo>
                  <a:pt x="605" y="23"/>
                </a:lnTo>
                <a:lnTo>
                  <a:pt x="605" y="23"/>
                </a:lnTo>
                <a:lnTo>
                  <a:pt x="605" y="23"/>
                </a:lnTo>
                <a:lnTo>
                  <a:pt x="605" y="24"/>
                </a:lnTo>
                <a:lnTo>
                  <a:pt x="605" y="24"/>
                </a:lnTo>
                <a:lnTo>
                  <a:pt x="605" y="24"/>
                </a:lnTo>
                <a:lnTo>
                  <a:pt x="605" y="24"/>
                </a:lnTo>
                <a:lnTo>
                  <a:pt x="605" y="24"/>
                </a:lnTo>
                <a:lnTo>
                  <a:pt x="605" y="24"/>
                </a:lnTo>
                <a:lnTo>
                  <a:pt x="605" y="24"/>
                </a:lnTo>
                <a:lnTo>
                  <a:pt x="605" y="26"/>
                </a:lnTo>
                <a:lnTo>
                  <a:pt x="604" y="26"/>
                </a:lnTo>
                <a:lnTo>
                  <a:pt x="604" y="26"/>
                </a:lnTo>
                <a:lnTo>
                  <a:pt x="604" y="26"/>
                </a:lnTo>
                <a:lnTo>
                  <a:pt x="604" y="26"/>
                </a:lnTo>
                <a:lnTo>
                  <a:pt x="604" y="26"/>
                </a:lnTo>
                <a:lnTo>
                  <a:pt x="604" y="26"/>
                </a:lnTo>
                <a:lnTo>
                  <a:pt x="604" y="27"/>
                </a:lnTo>
                <a:lnTo>
                  <a:pt x="604" y="27"/>
                </a:lnTo>
                <a:lnTo>
                  <a:pt x="604" y="27"/>
                </a:lnTo>
                <a:lnTo>
                  <a:pt x="604" y="27"/>
                </a:lnTo>
                <a:lnTo>
                  <a:pt x="604" y="27"/>
                </a:lnTo>
                <a:lnTo>
                  <a:pt x="604" y="27"/>
                </a:lnTo>
                <a:lnTo>
                  <a:pt x="604" y="28"/>
                </a:lnTo>
                <a:lnTo>
                  <a:pt x="604" y="28"/>
                </a:lnTo>
                <a:lnTo>
                  <a:pt x="604" y="28"/>
                </a:lnTo>
                <a:lnTo>
                  <a:pt x="604" y="28"/>
                </a:lnTo>
                <a:lnTo>
                  <a:pt x="604" y="28"/>
                </a:lnTo>
                <a:lnTo>
                  <a:pt x="603" y="28"/>
                </a:lnTo>
                <a:lnTo>
                  <a:pt x="603" y="28"/>
                </a:lnTo>
                <a:lnTo>
                  <a:pt x="603" y="29"/>
                </a:lnTo>
                <a:lnTo>
                  <a:pt x="603" y="29"/>
                </a:lnTo>
                <a:lnTo>
                  <a:pt x="603" y="29"/>
                </a:lnTo>
                <a:lnTo>
                  <a:pt x="603" y="29"/>
                </a:lnTo>
                <a:lnTo>
                  <a:pt x="603" y="29"/>
                </a:lnTo>
                <a:lnTo>
                  <a:pt x="603" y="29"/>
                </a:lnTo>
                <a:lnTo>
                  <a:pt x="603" y="30"/>
                </a:lnTo>
                <a:lnTo>
                  <a:pt x="603" y="30"/>
                </a:lnTo>
                <a:lnTo>
                  <a:pt x="603" y="30"/>
                </a:lnTo>
                <a:lnTo>
                  <a:pt x="603" y="30"/>
                </a:lnTo>
                <a:lnTo>
                  <a:pt x="603" y="30"/>
                </a:lnTo>
                <a:lnTo>
                  <a:pt x="603" y="30"/>
                </a:lnTo>
                <a:lnTo>
                  <a:pt x="603" y="30"/>
                </a:lnTo>
                <a:lnTo>
                  <a:pt x="603" y="31"/>
                </a:lnTo>
                <a:lnTo>
                  <a:pt x="603" y="31"/>
                </a:lnTo>
                <a:lnTo>
                  <a:pt x="603" y="31"/>
                </a:lnTo>
                <a:lnTo>
                  <a:pt x="603" y="31"/>
                </a:lnTo>
                <a:lnTo>
                  <a:pt x="603" y="31"/>
                </a:lnTo>
                <a:lnTo>
                  <a:pt x="603" y="31"/>
                </a:lnTo>
                <a:lnTo>
                  <a:pt x="603" y="32"/>
                </a:lnTo>
                <a:lnTo>
                  <a:pt x="603" y="32"/>
                </a:lnTo>
                <a:lnTo>
                  <a:pt x="603" y="32"/>
                </a:lnTo>
                <a:lnTo>
                  <a:pt x="603" y="32"/>
                </a:lnTo>
                <a:lnTo>
                  <a:pt x="603" y="32"/>
                </a:lnTo>
                <a:lnTo>
                  <a:pt x="602" y="32"/>
                </a:lnTo>
                <a:lnTo>
                  <a:pt x="602" y="34"/>
                </a:lnTo>
                <a:lnTo>
                  <a:pt x="602" y="34"/>
                </a:lnTo>
                <a:lnTo>
                  <a:pt x="602" y="34"/>
                </a:lnTo>
                <a:lnTo>
                  <a:pt x="602" y="34"/>
                </a:lnTo>
                <a:lnTo>
                  <a:pt x="602" y="34"/>
                </a:lnTo>
                <a:lnTo>
                  <a:pt x="602" y="34"/>
                </a:lnTo>
                <a:lnTo>
                  <a:pt x="602" y="35"/>
                </a:lnTo>
                <a:lnTo>
                  <a:pt x="602" y="35"/>
                </a:lnTo>
                <a:lnTo>
                  <a:pt x="602" y="35"/>
                </a:lnTo>
                <a:lnTo>
                  <a:pt x="602" y="35"/>
                </a:lnTo>
                <a:lnTo>
                  <a:pt x="602" y="35"/>
                </a:lnTo>
                <a:lnTo>
                  <a:pt x="602" y="35"/>
                </a:lnTo>
                <a:lnTo>
                  <a:pt x="602" y="36"/>
                </a:lnTo>
                <a:lnTo>
                  <a:pt x="602" y="36"/>
                </a:lnTo>
                <a:lnTo>
                  <a:pt x="602" y="36"/>
                </a:lnTo>
                <a:lnTo>
                  <a:pt x="602" y="36"/>
                </a:lnTo>
                <a:lnTo>
                  <a:pt x="602" y="36"/>
                </a:lnTo>
                <a:lnTo>
                  <a:pt x="602" y="36"/>
                </a:lnTo>
                <a:lnTo>
                  <a:pt x="602" y="37"/>
                </a:lnTo>
                <a:lnTo>
                  <a:pt x="602" y="37"/>
                </a:lnTo>
                <a:lnTo>
                  <a:pt x="602" y="37"/>
                </a:lnTo>
                <a:lnTo>
                  <a:pt x="602" y="37"/>
                </a:lnTo>
                <a:lnTo>
                  <a:pt x="602" y="37"/>
                </a:lnTo>
                <a:lnTo>
                  <a:pt x="602" y="37"/>
                </a:lnTo>
                <a:lnTo>
                  <a:pt x="602" y="37"/>
                </a:lnTo>
                <a:close/>
                <a:moveTo>
                  <a:pt x="632" y="75"/>
                </a:moveTo>
                <a:lnTo>
                  <a:pt x="631" y="75"/>
                </a:lnTo>
                <a:lnTo>
                  <a:pt x="631" y="75"/>
                </a:lnTo>
                <a:lnTo>
                  <a:pt x="631" y="75"/>
                </a:lnTo>
                <a:lnTo>
                  <a:pt x="631" y="75"/>
                </a:lnTo>
                <a:lnTo>
                  <a:pt x="630" y="75"/>
                </a:lnTo>
                <a:lnTo>
                  <a:pt x="630" y="75"/>
                </a:lnTo>
                <a:lnTo>
                  <a:pt x="630" y="75"/>
                </a:lnTo>
                <a:lnTo>
                  <a:pt x="630" y="75"/>
                </a:lnTo>
                <a:lnTo>
                  <a:pt x="630" y="75"/>
                </a:lnTo>
                <a:lnTo>
                  <a:pt x="629" y="75"/>
                </a:lnTo>
                <a:lnTo>
                  <a:pt x="629" y="75"/>
                </a:lnTo>
                <a:lnTo>
                  <a:pt x="629" y="75"/>
                </a:lnTo>
                <a:lnTo>
                  <a:pt x="629" y="75"/>
                </a:lnTo>
                <a:lnTo>
                  <a:pt x="629" y="75"/>
                </a:lnTo>
                <a:lnTo>
                  <a:pt x="628" y="75"/>
                </a:lnTo>
                <a:lnTo>
                  <a:pt x="628" y="75"/>
                </a:lnTo>
                <a:lnTo>
                  <a:pt x="628" y="75"/>
                </a:lnTo>
                <a:lnTo>
                  <a:pt x="628" y="75"/>
                </a:lnTo>
                <a:lnTo>
                  <a:pt x="628" y="75"/>
                </a:lnTo>
                <a:lnTo>
                  <a:pt x="627" y="75"/>
                </a:lnTo>
                <a:lnTo>
                  <a:pt x="627" y="75"/>
                </a:lnTo>
                <a:lnTo>
                  <a:pt x="627" y="75"/>
                </a:lnTo>
                <a:lnTo>
                  <a:pt x="627" y="74"/>
                </a:lnTo>
                <a:lnTo>
                  <a:pt x="626" y="74"/>
                </a:lnTo>
                <a:lnTo>
                  <a:pt x="626" y="74"/>
                </a:lnTo>
                <a:lnTo>
                  <a:pt x="626" y="74"/>
                </a:lnTo>
                <a:lnTo>
                  <a:pt x="626" y="74"/>
                </a:lnTo>
                <a:lnTo>
                  <a:pt x="626" y="74"/>
                </a:lnTo>
                <a:lnTo>
                  <a:pt x="625" y="74"/>
                </a:lnTo>
                <a:lnTo>
                  <a:pt x="625" y="74"/>
                </a:lnTo>
                <a:lnTo>
                  <a:pt x="625" y="74"/>
                </a:lnTo>
                <a:lnTo>
                  <a:pt x="625" y="74"/>
                </a:lnTo>
                <a:lnTo>
                  <a:pt x="625" y="74"/>
                </a:lnTo>
                <a:lnTo>
                  <a:pt x="623" y="74"/>
                </a:lnTo>
                <a:lnTo>
                  <a:pt x="623" y="74"/>
                </a:lnTo>
                <a:lnTo>
                  <a:pt x="623" y="74"/>
                </a:lnTo>
                <a:lnTo>
                  <a:pt x="623" y="74"/>
                </a:lnTo>
                <a:lnTo>
                  <a:pt x="623" y="74"/>
                </a:lnTo>
                <a:lnTo>
                  <a:pt x="622" y="74"/>
                </a:lnTo>
                <a:lnTo>
                  <a:pt x="622" y="74"/>
                </a:lnTo>
                <a:lnTo>
                  <a:pt x="622" y="74"/>
                </a:lnTo>
                <a:lnTo>
                  <a:pt x="622" y="74"/>
                </a:lnTo>
                <a:lnTo>
                  <a:pt x="622" y="74"/>
                </a:lnTo>
                <a:lnTo>
                  <a:pt x="621" y="74"/>
                </a:lnTo>
                <a:lnTo>
                  <a:pt x="621" y="73"/>
                </a:lnTo>
                <a:lnTo>
                  <a:pt x="621" y="73"/>
                </a:lnTo>
                <a:lnTo>
                  <a:pt x="621" y="73"/>
                </a:lnTo>
                <a:lnTo>
                  <a:pt x="621" y="73"/>
                </a:lnTo>
                <a:lnTo>
                  <a:pt x="620" y="73"/>
                </a:lnTo>
                <a:lnTo>
                  <a:pt x="620" y="73"/>
                </a:lnTo>
                <a:lnTo>
                  <a:pt x="620" y="73"/>
                </a:lnTo>
                <a:lnTo>
                  <a:pt x="620" y="73"/>
                </a:lnTo>
                <a:lnTo>
                  <a:pt x="620" y="73"/>
                </a:lnTo>
                <a:lnTo>
                  <a:pt x="619" y="73"/>
                </a:lnTo>
                <a:lnTo>
                  <a:pt x="619" y="73"/>
                </a:lnTo>
                <a:lnTo>
                  <a:pt x="619" y="73"/>
                </a:lnTo>
                <a:lnTo>
                  <a:pt x="619" y="73"/>
                </a:lnTo>
                <a:lnTo>
                  <a:pt x="619" y="73"/>
                </a:lnTo>
                <a:lnTo>
                  <a:pt x="619" y="73"/>
                </a:lnTo>
                <a:lnTo>
                  <a:pt x="618" y="72"/>
                </a:lnTo>
                <a:lnTo>
                  <a:pt x="618" y="72"/>
                </a:lnTo>
                <a:lnTo>
                  <a:pt x="618" y="72"/>
                </a:lnTo>
                <a:lnTo>
                  <a:pt x="618" y="72"/>
                </a:lnTo>
                <a:lnTo>
                  <a:pt x="618" y="72"/>
                </a:lnTo>
                <a:lnTo>
                  <a:pt x="617" y="72"/>
                </a:lnTo>
                <a:lnTo>
                  <a:pt x="617" y="72"/>
                </a:lnTo>
                <a:lnTo>
                  <a:pt x="617" y="72"/>
                </a:lnTo>
                <a:lnTo>
                  <a:pt x="617" y="72"/>
                </a:lnTo>
                <a:lnTo>
                  <a:pt x="617" y="72"/>
                </a:lnTo>
                <a:lnTo>
                  <a:pt x="616" y="72"/>
                </a:lnTo>
                <a:lnTo>
                  <a:pt x="616" y="72"/>
                </a:lnTo>
                <a:lnTo>
                  <a:pt x="616" y="72"/>
                </a:lnTo>
                <a:lnTo>
                  <a:pt x="616" y="71"/>
                </a:lnTo>
                <a:lnTo>
                  <a:pt x="616" y="71"/>
                </a:lnTo>
                <a:lnTo>
                  <a:pt x="616" y="71"/>
                </a:lnTo>
                <a:lnTo>
                  <a:pt x="614" y="71"/>
                </a:lnTo>
                <a:lnTo>
                  <a:pt x="614" y="71"/>
                </a:lnTo>
                <a:lnTo>
                  <a:pt x="614" y="71"/>
                </a:lnTo>
                <a:lnTo>
                  <a:pt x="614" y="71"/>
                </a:lnTo>
                <a:lnTo>
                  <a:pt x="614" y="71"/>
                </a:lnTo>
                <a:lnTo>
                  <a:pt x="613" y="71"/>
                </a:lnTo>
                <a:lnTo>
                  <a:pt x="613" y="71"/>
                </a:lnTo>
                <a:lnTo>
                  <a:pt x="613" y="70"/>
                </a:lnTo>
                <a:lnTo>
                  <a:pt x="613" y="70"/>
                </a:lnTo>
                <a:lnTo>
                  <a:pt x="613" y="70"/>
                </a:lnTo>
                <a:lnTo>
                  <a:pt x="613" y="70"/>
                </a:lnTo>
                <a:lnTo>
                  <a:pt x="612" y="70"/>
                </a:lnTo>
                <a:lnTo>
                  <a:pt x="612" y="70"/>
                </a:lnTo>
                <a:lnTo>
                  <a:pt x="612" y="70"/>
                </a:lnTo>
                <a:lnTo>
                  <a:pt x="612" y="70"/>
                </a:lnTo>
                <a:lnTo>
                  <a:pt x="612" y="70"/>
                </a:lnTo>
                <a:lnTo>
                  <a:pt x="612" y="70"/>
                </a:lnTo>
                <a:lnTo>
                  <a:pt x="611" y="68"/>
                </a:lnTo>
                <a:lnTo>
                  <a:pt x="611" y="68"/>
                </a:lnTo>
                <a:lnTo>
                  <a:pt x="611" y="68"/>
                </a:lnTo>
                <a:lnTo>
                  <a:pt x="611" y="68"/>
                </a:lnTo>
                <a:lnTo>
                  <a:pt x="611" y="68"/>
                </a:lnTo>
                <a:lnTo>
                  <a:pt x="611" y="68"/>
                </a:lnTo>
                <a:lnTo>
                  <a:pt x="610" y="68"/>
                </a:lnTo>
                <a:lnTo>
                  <a:pt x="610" y="68"/>
                </a:lnTo>
                <a:lnTo>
                  <a:pt x="610" y="68"/>
                </a:lnTo>
                <a:lnTo>
                  <a:pt x="610" y="67"/>
                </a:lnTo>
                <a:lnTo>
                  <a:pt x="610" y="67"/>
                </a:lnTo>
                <a:lnTo>
                  <a:pt x="610" y="67"/>
                </a:lnTo>
                <a:lnTo>
                  <a:pt x="609" y="67"/>
                </a:lnTo>
                <a:lnTo>
                  <a:pt x="609" y="67"/>
                </a:lnTo>
                <a:lnTo>
                  <a:pt x="609" y="67"/>
                </a:lnTo>
                <a:lnTo>
                  <a:pt x="609" y="67"/>
                </a:lnTo>
                <a:lnTo>
                  <a:pt x="609" y="67"/>
                </a:lnTo>
                <a:lnTo>
                  <a:pt x="609" y="66"/>
                </a:lnTo>
                <a:lnTo>
                  <a:pt x="608" y="66"/>
                </a:lnTo>
                <a:lnTo>
                  <a:pt x="608" y="66"/>
                </a:lnTo>
                <a:lnTo>
                  <a:pt x="608" y="66"/>
                </a:lnTo>
                <a:lnTo>
                  <a:pt x="608" y="66"/>
                </a:lnTo>
                <a:lnTo>
                  <a:pt x="608" y="66"/>
                </a:lnTo>
                <a:lnTo>
                  <a:pt x="608" y="66"/>
                </a:lnTo>
                <a:lnTo>
                  <a:pt x="608" y="66"/>
                </a:lnTo>
                <a:lnTo>
                  <a:pt x="607" y="65"/>
                </a:lnTo>
                <a:lnTo>
                  <a:pt x="607" y="65"/>
                </a:lnTo>
                <a:lnTo>
                  <a:pt x="607" y="65"/>
                </a:lnTo>
                <a:lnTo>
                  <a:pt x="607" y="65"/>
                </a:lnTo>
                <a:lnTo>
                  <a:pt x="607" y="65"/>
                </a:lnTo>
                <a:lnTo>
                  <a:pt x="607" y="65"/>
                </a:lnTo>
                <a:lnTo>
                  <a:pt x="607" y="65"/>
                </a:lnTo>
                <a:lnTo>
                  <a:pt x="605" y="64"/>
                </a:lnTo>
                <a:lnTo>
                  <a:pt x="605" y="64"/>
                </a:lnTo>
                <a:lnTo>
                  <a:pt x="605" y="64"/>
                </a:lnTo>
                <a:lnTo>
                  <a:pt x="605" y="64"/>
                </a:lnTo>
                <a:lnTo>
                  <a:pt x="605" y="64"/>
                </a:lnTo>
                <a:lnTo>
                  <a:pt x="605" y="64"/>
                </a:lnTo>
                <a:lnTo>
                  <a:pt x="605" y="64"/>
                </a:lnTo>
                <a:lnTo>
                  <a:pt x="604" y="63"/>
                </a:lnTo>
                <a:lnTo>
                  <a:pt x="604" y="63"/>
                </a:lnTo>
                <a:lnTo>
                  <a:pt x="604" y="63"/>
                </a:lnTo>
                <a:lnTo>
                  <a:pt x="604" y="63"/>
                </a:lnTo>
                <a:lnTo>
                  <a:pt x="604" y="63"/>
                </a:lnTo>
                <a:lnTo>
                  <a:pt x="604" y="63"/>
                </a:lnTo>
                <a:lnTo>
                  <a:pt x="604" y="63"/>
                </a:lnTo>
                <a:lnTo>
                  <a:pt x="603" y="62"/>
                </a:lnTo>
                <a:lnTo>
                  <a:pt x="603" y="62"/>
                </a:lnTo>
                <a:lnTo>
                  <a:pt x="603" y="62"/>
                </a:lnTo>
                <a:lnTo>
                  <a:pt x="603" y="62"/>
                </a:lnTo>
                <a:lnTo>
                  <a:pt x="603" y="62"/>
                </a:lnTo>
                <a:lnTo>
                  <a:pt x="603" y="62"/>
                </a:lnTo>
                <a:lnTo>
                  <a:pt x="603" y="61"/>
                </a:lnTo>
                <a:lnTo>
                  <a:pt x="603" y="61"/>
                </a:lnTo>
                <a:lnTo>
                  <a:pt x="602" y="61"/>
                </a:lnTo>
                <a:lnTo>
                  <a:pt x="602" y="61"/>
                </a:lnTo>
                <a:lnTo>
                  <a:pt x="602" y="61"/>
                </a:lnTo>
                <a:lnTo>
                  <a:pt x="602" y="61"/>
                </a:lnTo>
                <a:lnTo>
                  <a:pt x="602" y="61"/>
                </a:lnTo>
                <a:lnTo>
                  <a:pt x="602" y="59"/>
                </a:lnTo>
                <a:lnTo>
                  <a:pt x="602" y="59"/>
                </a:lnTo>
                <a:lnTo>
                  <a:pt x="602" y="59"/>
                </a:lnTo>
                <a:lnTo>
                  <a:pt x="601" y="59"/>
                </a:lnTo>
                <a:lnTo>
                  <a:pt x="601" y="59"/>
                </a:lnTo>
                <a:lnTo>
                  <a:pt x="601" y="59"/>
                </a:lnTo>
                <a:lnTo>
                  <a:pt x="601" y="58"/>
                </a:lnTo>
                <a:lnTo>
                  <a:pt x="601" y="58"/>
                </a:lnTo>
                <a:lnTo>
                  <a:pt x="601" y="58"/>
                </a:lnTo>
                <a:lnTo>
                  <a:pt x="601" y="58"/>
                </a:lnTo>
                <a:lnTo>
                  <a:pt x="601" y="58"/>
                </a:lnTo>
                <a:lnTo>
                  <a:pt x="601" y="58"/>
                </a:lnTo>
                <a:lnTo>
                  <a:pt x="600" y="57"/>
                </a:lnTo>
                <a:lnTo>
                  <a:pt x="600" y="57"/>
                </a:lnTo>
                <a:lnTo>
                  <a:pt x="600" y="57"/>
                </a:lnTo>
                <a:lnTo>
                  <a:pt x="600" y="57"/>
                </a:lnTo>
                <a:lnTo>
                  <a:pt x="600" y="57"/>
                </a:lnTo>
                <a:lnTo>
                  <a:pt x="600" y="57"/>
                </a:lnTo>
                <a:lnTo>
                  <a:pt x="600" y="56"/>
                </a:lnTo>
                <a:lnTo>
                  <a:pt x="600" y="56"/>
                </a:lnTo>
                <a:lnTo>
                  <a:pt x="600" y="56"/>
                </a:lnTo>
                <a:lnTo>
                  <a:pt x="599" y="56"/>
                </a:lnTo>
                <a:lnTo>
                  <a:pt x="599" y="56"/>
                </a:lnTo>
                <a:lnTo>
                  <a:pt x="599" y="56"/>
                </a:lnTo>
                <a:lnTo>
                  <a:pt x="599" y="55"/>
                </a:lnTo>
                <a:lnTo>
                  <a:pt x="599" y="55"/>
                </a:lnTo>
                <a:lnTo>
                  <a:pt x="599" y="55"/>
                </a:lnTo>
                <a:lnTo>
                  <a:pt x="599" y="55"/>
                </a:lnTo>
                <a:lnTo>
                  <a:pt x="599" y="55"/>
                </a:lnTo>
                <a:lnTo>
                  <a:pt x="599" y="54"/>
                </a:lnTo>
                <a:lnTo>
                  <a:pt x="599" y="54"/>
                </a:lnTo>
                <a:lnTo>
                  <a:pt x="599" y="54"/>
                </a:lnTo>
                <a:lnTo>
                  <a:pt x="598" y="54"/>
                </a:lnTo>
                <a:lnTo>
                  <a:pt x="598" y="54"/>
                </a:lnTo>
                <a:lnTo>
                  <a:pt x="598" y="54"/>
                </a:lnTo>
                <a:lnTo>
                  <a:pt x="598" y="53"/>
                </a:lnTo>
                <a:lnTo>
                  <a:pt x="598" y="53"/>
                </a:lnTo>
                <a:lnTo>
                  <a:pt x="598" y="53"/>
                </a:lnTo>
                <a:lnTo>
                  <a:pt x="598" y="53"/>
                </a:lnTo>
                <a:lnTo>
                  <a:pt x="598" y="53"/>
                </a:lnTo>
                <a:lnTo>
                  <a:pt x="598" y="52"/>
                </a:lnTo>
                <a:lnTo>
                  <a:pt x="598" y="52"/>
                </a:lnTo>
                <a:lnTo>
                  <a:pt x="598" y="52"/>
                </a:lnTo>
                <a:lnTo>
                  <a:pt x="598" y="52"/>
                </a:lnTo>
                <a:lnTo>
                  <a:pt x="596" y="52"/>
                </a:lnTo>
                <a:lnTo>
                  <a:pt x="596" y="50"/>
                </a:lnTo>
                <a:lnTo>
                  <a:pt x="596" y="50"/>
                </a:lnTo>
                <a:lnTo>
                  <a:pt x="596" y="50"/>
                </a:lnTo>
                <a:lnTo>
                  <a:pt x="596" y="50"/>
                </a:lnTo>
                <a:lnTo>
                  <a:pt x="596" y="50"/>
                </a:lnTo>
                <a:lnTo>
                  <a:pt x="596" y="50"/>
                </a:lnTo>
                <a:lnTo>
                  <a:pt x="596" y="49"/>
                </a:lnTo>
                <a:lnTo>
                  <a:pt x="596" y="49"/>
                </a:lnTo>
                <a:lnTo>
                  <a:pt x="596" y="49"/>
                </a:lnTo>
                <a:lnTo>
                  <a:pt x="596" y="49"/>
                </a:lnTo>
                <a:lnTo>
                  <a:pt x="596" y="49"/>
                </a:lnTo>
                <a:lnTo>
                  <a:pt x="596" y="48"/>
                </a:lnTo>
                <a:lnTo>
                  <a:pt x="596" y="48"/>
                </a:lnTo>
                <a:lnTo>
                  <a:pt x="596" y="48"/>
                </a:lnTo>
                <a:lnTo>
                  <a:pt x="595" y="48"/>
                </a:lnTo>
                <a:lnTo>
                  <a:pt x="595" y="48"/>
                </a:lnTo>
                <a:lnTo>
                  <a:pt x="595" y="47"/>
                </a:lnTo>
                <a:lnTo>
                  <a:pt x="595" y="47"/>
                </a:lnTo>
                <a:lnTo>
                  <a:pt x="595" y="47"/>
                </a:lnTo>
                <a:lnTo>
                  <a:pt x="595" y="47"/>
                </a:lnTo>
                <a:lnTo>
                  <a:pt x="595" y="47"/>
                </a:lnTo>
                <a:lnTo>
                  <a:pt x="595" y="46"/>
                </a:lnTo>
                <a:lnTo>
                  <a:pt x="595" y="46"/>
                </a:lnTo>
                <a:lnTo>
                  <a:pt x="595" y="46"/>
                </a:lnTo>
                <a:lnTo>
                  <a:pt x="595" y="46"/>
                </a:lnTo>
                <a:lnTo>
                  <a:pt x="595" y="46"/>
                </a:lnTo>
                <a:lnTo>
                  <a:pt x="595" y="45"/>
                </a:lnTo>
                <a:lnTo>
                  <a:pt x="595" y="45"/>
                </a:lnTo>
                <a:lnTo>
                  <a:pt x="595" y="45"/>
                </a:lnTo>
                <a:lnTo>
                  <a:pt x="595" y="45"/>
                </a:lnTo>
                <a:lnTo>
                  <a:pt x="595" y="45"/>
                </a:lnTo>
                <a:lnTo>
                  <a:pt x="595" y="44"/>
                </a:lnTo>
                <a:lnTo>
                  <a:pt x="595" y="44"/>
                </a:lnTo>
                <a:lnTo>
                  <a:pt x="595" y="44"/>
                </a:lnTo>
                <a:lnTo>
                  <a:pt x="595" y="44"/>
                </a:lnTo>
                <a:lnTo>
                  <a:pt x="595" y="44"/>
                </a:lnTo>
                <a:lnTo>
                  <a:pt x="595" y="43"/>
                </a:lnTo>
                <a:lnTo>
                  <a:pt x="594" y="43"/>
                </a:lnTo>
                <a:lnTo>
                  <a:pt x="594" y="43"/>
                </a:lnTo>
                <a:lnTo>
                  <a:pt x="594" y="43"/>
                </a:lnTo>
                <a:lnTo>
                  <a:pt x="594" y="41"/>
                </a:lnTo>
                <a:lnTo>
                  <a:pt x="594" y="41"/>
                </a:lnTo>
                <a:lnTo>
                  <a:pt x="594" y="41"/>
                </a:lnTo>
                <a:lnTo>
                  <a:pt x="594" y="41"/>
                </a:lnTo>
                <a:lnTo>
                  <a:pt x="594" y="41"/>
                </a:lnTo>
                <a:lnTo>
                  <a:pt x="594" y="40"/>
                </a:lnTo>
                <a:lnTo>
                  <a:pt x="594" y="40"/>
                </a:lnTo>
                <a:lnTo>
                  <a:pt x="594" y="40"/>
                </a:lnTo>
                <a:lnTo>
                  <a:pt x="594" y="40"/>
                </a:lnTo>
                <a:lnTo>
                  <a:pt x="594" y="40"/>
                </a:lnTo>
                <a:lnTo>
                  <a:pt x="594" y="39"/>
                </a:lnTo>
                <a:lnTo>
                  <a:pt x="594" y="39"/>
                </a:lnTo>
                <a:lnTo>
                  <a:pt x="594" y="39"/>
                </a:lnTo>
                <a:lnTo>
                  <a:pt x="594" y="39"/>
                </a:lnTo>
                <a:lnTo>
                  <a:pt x="594" y="39"/>
                </a:lnTo>
                <a:lnTo>
                  <a:pt x="594" y="38"/>
                </a:lnTo>
                <a:lnTo>
                  <a:pt x="594" y="38"/>
                </a:lnTo>
                <a:lnTo>
                  <a:pt x="594" y="38"/>
                </a:lnTo>
                <a:lnTo>
                  <a:pt x="594" y="38"/>
                </a:lnTo>
                <a:lnTo>
                  <a:pt x="594" y="37"/>
                </a:lnTo>
                <a:lnTo>
                  <a:pt x="594" y="37"/>
                </a:lnTo>
                <a:lnTo>
                  <a:pt x="594" y="37"/>
                </a:lnTo>
                <a:lnTo>
                  <a:pt x="594" y="37"/>
                </a:lnTo>
                <a:lnTo>
                  <a:pt x="594" y="37"/>
                </a:lnTo>
                <a:lnTo>
                  <a:pt x="594" y="36"/>
                </a:lnTo>
                <a:lnTo>
                  <a:pt x="594" y="36"/>
                </a:lnTo>
                <a:lnTo>
                  <a:pt x="594" y="36"/>
                </a:lnTo>
                <a:lnTo>
                  <a:pt x="594" y="36"/>
                </a:lnTo>
                <a:lnTo>
                  <a:pt x="594" y="36"/>
                </a:lnTo>
                <a:lnTo>
                  <a:pt x="594" y="35"/>
                </a:lnTo>
                <a:lnTo>
                  <a:pt x="594" y="35"/>
                </a:lnTo>
                <a:lnTo>
                  <a:pt x="594" y="35"/>
                </a:lnTo>
                <a:lnTo>
                  <a:pt x="594" y="35"/>
                </a:lnTo>
                <a:lnTo>
                  <a:pt x="594" y="34"/>
                </a:lnTo>
                <a:lnTo>
                  <a:pt x="594" y="34"/>
                </a:lnTo>
                <a:lnTo>
                  <a:pt x="594" y="34"/>
                </a:lnTo>
                <a:lnTo>
                  <a:pt x="594" y="34"/>
                </a:lnTo>
                <a:lnTo>
                  <a:pt x="594" y="34"/>
                </a:lnTo>
                <a:lnTo>
                  <a:pt x="594" y="32"/>
                </a:lnTo>
                <a:lnTo>
                  <a:pt x="594" y="32"/>
                </a:lnTo>
                <a:lnTo>
                  <a:pt x="594" y="32"/>
                </a:lnTo>
                <a:lnTo>
                  <a:pt x="594" y="32"/>
                </a:lnTo>
                <a:lnTo>
                  <a:pt x="595" y="32"/>
                </a:lnTo>
                <a:lnTo>
                  <a:pt x="595" y="31"/>
                </a:lnTo>
                <a:lnTo>
                  <a:pt x="595" y="31"/>
                </a:lnTo>
                <a:lnTo>
                  <a:pt x="595" y="31"/>
                </a:lnTo>
                <a:lnTo>
                  <a:pt x="595" y="31"/>
                </a:lnTo>
                <a:lnTo>
                  <a:pt x="595" y="31"/>
                </a:lnTo>
                <a:lnTo>
                  <a:pt x="595" y="30"/>
                </a:lnTo>
                <a:lnTo>
                  <a:pt x="595" y="30"/>
                </a:lnTo>
                <a:lnTo>
                  <a:pt x="595" y="30"/>
                </a:lnTo>
                <a:lnTo>
                  <a:pt x="595" y="30"/>
                </a:lnTo>
                <a:lnTo>
                  <a:pt x="595" y="30"/>
                </a:lnTo>
                <a:lnTo>
                  <a:pt x="595" y="29"/>
                </a:lnTo>
                <a:lnTo>
                  <a:pt x="595" y="29"/>
                </a:lnTo>
                <a:lnTo>
                  <a:pt x="595" y="29"/>
                </a:lnTo>
                <a:lnTo>
                  <a:pt x="595" y="29"/>
                </a:lnTo>
                <a:lnTo>
                  <a:pt x="595" y="28"/>
                </a:lnTo>
                <a:lnTo>
                  <a:pt x="595" y="28"/>
                </a:lnTo>
                <a:lnTo>
                  <a:pt x="595" y="28"/>
                </a:lnTo>
                <a:lnTo>
                  <a:pt x="595" y="28"/>
                </a:lnTo>
                <a:lnTo>
                  <a:pt x="595" y="28"/>
                </a:lnTo>
                <a:lnTo>
                  <a:pt x="595" y="28"/>
                </a:lnTo>
                <a:lnTo>
                  <a:pt x="595" y="27"/>
                </a:lnTo>
                <a:lnTo>
                  <a:pt x="595" y="27"/>
                </a:lnTo>
                <a:lnTo>
                  <a:pt x="596" y="27"/>
                </a:lnTo>
                <a:lnTo>
                  <a:pt x="596" y="27"/>
                </a:lnTo>
                <a:lnTo>
                  <a:pt x="596" y="27"/>
                </a:lnTo>
                <a:lnTo>
                  <a:pt x="596" y="26"/>
                </a:lnTo>
                <a:lnTo>
                  <a:pt x="596" y="26"/>
                </a:lnTo>
                <a:lnTo>
                  <a:pt x="596" y="26"/>
                </a:lnTo>
                <a:lnTo>
                  <a:pt x="596" y="26"/>
                </a:lnTo>
                <a:lnTo>
                  <a:pt x="596" y="26"/>
                </a:lnTo>
                <a:lnTo>
                  <a:pt x="596" y="24"/>
                </a:lnTo>
                <a:lnTo>
                  <a:pt x="596" y="24"/>
                </a:lnTo>
                <a:lnTo>
                  <a:pt x="596" y="24"/>
                </a:lnTo>
                <a:lnTo>
                  <a:pt x="596" y="24"/>
                </a:lnTo>
                <a:lnTo>
                  <a:pt x="596" y="24"/>
                </a:lnTo>
                <a:lnTo>
                  <a:pt x="596" y="23"/>
                </a:lnTo>
                <a:lnTo>
                  <a:pt x="596" y="23"/>
                </a:lnTo>
                <a:lnTo>
                  <a:pt x="598" y="23"/>
                </a:lnTo>
                <a:lnTo>
                  <a:pt x="598" y="23"/>
                </a:lnTo>
                <a:lnTo>
                  <a:pt x="598" y="23"/>
                </a:lnTo>
                <a:lnTo>
                  <a:pt x="598" y="22"/>
                </a:lnTo>
                <a:lnTo>
                  <a:pt x="598" y="22"/>
                </a:lnTo>
                <a:lnTo>
                  <a:pt x="598" y="22"/>
                </a:lnTo>
                <a:lnTo>
                  <a:pt x="598" y="22"/>
                </a:lnTo>
                <a:lnTo>
                  <a:pt x="598" y="22"/>
                </a:lnTo>
                <a:lnTo>
                  <a:pt x="598" y="22"/>
                </a:lnTo>
                <a:lnTo>
                  <a:pt x="598" y="21"/>
                </a:lnTo>
                <a:lnTo>
                  <a:pt x="598" y="21"/>
                </a:lnTo>
                <a:lnTo>
                  <a:pt x="598" y="21"/>
                </a:lnTo>
                <a:lnTo>
                  <a:pt x="599" y="21"/>
                </a:lnTo>
                <a:lnTo>
                  <a:pt x="599" y="21"/>
                </a:lnTo>
                <a:lnTo>
                  <a:pt x="599" y="20"/>
                </a:lnTo>
                <a:lnTo>
                  <a:pt x="599" y="20"/>
                </a:lnTo>
                <a:lnTo>
                  <a:pt x="599" y="20"/>
                </a:lnTo>
                <a:lnTo>
                  <a:pt x="599" y="20"/>
                </a:lnTo>
                <a:lnTo>
                  <a:pt x="599" y="20"/>
                </a:lnTo>
                <a:lnTo>
                  <a:pt x="599" y="20"/>
                </a:lnTo>
                <a:lnTo>
                  <a:pt x="599" y="19"/>
                </a:lnTo>
                <a:lnTo>
                  <a:pt x="599" y="19"/>
                </a:lnTo>
                <a:lnTo>
                  <a:pt x="599" y="19"/>
                </a:lnTo>
                <a:lnTo>
                  <a:pt x="600" y="19"/>
                </a:lnTo>
                <a:lnTo>
                  <a:pt x="600" y="19"/>
                </a:lnTo>
                <a:lnTo>
                  <a:pt x="600" y="18"/>
                </a:lnTo>
                <a:lnTo>
                  <a:pt x="600" y="18"/>
                </a:lnTo>
                <a:lnTo>
                  <a:pt x="600" y="18"/>
                </a:lnTo>
                <a:lnTo>
                  <a:pt x="600" y="18"/>
                </a:lnTo>
                <a:lnTo>
                  <a:pt x="600" y="18"/>
                </a:lnTo>
                <a:lnTo>
                  <a:pt x="600" y="18"/>
                </a:lnTo>
                <a:lnTo>
                  <a:pt x="600" y="17"/>
                </a:lnTo>
                <a:lnTo>
                  <a:pt x="601" y="17"/>
                </a:lnTo>
                <a:lnTo>
                  <a:pt x="601" y="17"/>
                </a:lnTo>
                <a:lnTo>
                  <a:pt x="601" y="17"/>
                </a:lnTo>
                <a:lnTo>
                  <a:pt x="601" y="17"/>
                </a:lnTo>
                <a:lnTo>
                  <a:pt x="601" y="17"/>
                </a:lnTo>
                <a:lnTo>
                  <a:pt x="601" y="15"/>
                </a:lnTo>
                <a:lnTo>
                  <a:pt x="601" y="15"/>
                </a:lnTo>
                <a:lnTo>
                  <a:pt x="601" y="15"/>
                </a:lnTo>
                <a:lnTo>
                  <a:pt x="601" y="15"/>
                </a:lnTo>
                <a:lnTo>
                  <a:pt x="602" y="15"/>
                </a:lnTo>
                <a:lnTo>
                  <a:pt x="602" y="15"/>
                </a:lnTo>
                <a:lnTo>
                  <a:pt x="602" y="14"/>
                </a:lnTo>
                <a:lnTo>
                  <a:pt x="602" y="14"/>
                </a:lnTo>
                <a:lnTo>
                  <a:pt x="602" y="14"/>
                </a:lnTo>
                <a:lnTo>
                  <a:pt x="602" y="14"/>
                </a:lnTo>
                <a:lnTo>
                  <a:pt x="602" y="14"/>
                </a:lnTo>
                <a:lnTo>
                  <a:pt x="602" y="14"/>
                </a:lnTo>
                <a:lnTo>
                  <a:pt x="603" y="14"/>
                </a:lnTo>
                <a:lnTo>
                  <a:pt x="603" y="13"/>
                </a:lnTo>
                <a:lnTo>
                  <a:pt x="603" y="13"/>
                </a:lnTo>
                <a:lnTo>
                  <a:pt x="603" y="13"/>
                </a:lnTo>
                <a:lnTo>
                  <a:pt x="603" y="13"/>
                </a:lnTo>
                <a:lnTo>
                  <a:pt x="603" y="13"/>
                </a:lnTo>
                <a:lnTo>
                  <a:pt x="603" y="13"/>
                </a:lnTo>
                <a:lnTo>
                  <a:pt x="603" y="12"/>
                </a:lnTo>
                <a:lnTo>
                  <a:pt x="604" y="12"/>
                </a:lnTo>
                <a:lnTo>
                  <a:pt x="604" y="12"/>
                </a:lnTo>
                <a:lnTo>
                  <a:pt x="604" y="12"/>
                </a:lnTo>
                <a:lnTo>
                  <a:pt x="604" y="12"/>
                </a:lnTo>
                <a:lnTo>
                  <a:pt x="604" y="12"/>
                </a:lnTo>
                <a:lnTo>
                  <a:pt x="604" y="12"/>
                </a:lnTo>
                <a:lnTo>
                  <a:pt x="604" y="11"/>
                </a:lnTo>
                <a:lnTo>
                  <a:pt x="605" y="11"/>
                </a:lnTo>
                <a:lnTo>
                  <a:pt x="605" y="11"/>
                </a:lnTo>
                <a:lnTo>
                  <a:pt x="605" y="11"/>
                </a:lnTo>
                <a:lnTo>
                  <a:pt x="605" y="11"/>
                </a:lnTo>
                <a:lnTo>
                  <a:pt x="605" y="11"/>
                </a:lnTo>
                <a:lnTo>
                  <a:pt x="605" y="11"/>
                </a:lnTo>
                <a:lnTo>
                  <a:pt x="605" y="10"/>
                </a:lnTo>
                <a:lnTo>
                  <a:pt x="607" y="10"/>
                </a:lnTo>
                <a:lnTo>
                  <a:pt x="607" y="10"/>
                </a:lnTo>
                <a:lnTo>
                  <a:pt x="607" y="10"/>
                </a:lnTo>
                <a:lnTo>
                  <a:pt x="607" y="10"/>
                </a:lnTo>
                <a:lnTo>
                  <a:pt x="607" y="10"/>
                </a:lnTo>
                <a:lnTo>
                  <a:pt x="607" y="10"/>
                </a:lnTo>
                <a:lnTo>
                  <a:pt x="607" y="9"/>
                </a:lnTo>
                <a:lnTo>
                  <a:pt x="608" y="9"/>
                </a:lnTo>
                <a:lnTo>
                  <a:pt x="608" y="9"/>
                </a:lnTo>
                <a:lnTo>
                  <a:pt x="608" y="9"/>
                </a:lnTo>
                <a:lnTo>
                  <a:pt x="608" y="9"/>
                </a:lnTo>
                <a:lnTo>
                  <a:pt x="608" y="9"/>
                </a:lnTo>
                <a:lnTo>
                  <a:pt x="608" y="9"/>
                </a:lnTo>
                <a:lnTo>
                  <a:pt x="608" y="9"/>
                </a:lnTo>
                <a:lnTo>
                  <a:pt x="609" y="8"/>
                </a:lnTo>
                <a:lnTo>
                  <a:pt x="609" y="8"/>
                </a:lnTo>
                <a:lnTo>
                  <a:pt x="609" y="8"/>
                </a:lnTo>
                <a:lnTo>
                  <a:pt x="609" y="8"/>
                </a:lnTo>
                <a:lnTo>
                  <a:pt x="609" y="8"/>
                </a:lnTo>
                <a:lnTo>
                  <a:pt x="609" y="8"/>
                </a:lnTo>
                <a:lnTo>
                  <a:pt x="610" y="8"/>
                </a:lnTo>
                <a:lnTo>
                  <a:pt x="610" y="8"/>
                </a:lnTo>
                <a:lnTo>
                  <a:pt x="610" y="6"/>
                </a:lnTo>
                <a:lnTo>
                  <a:pt x="610" y="6"/>
                </a:lnTo>
                <a:lnTo>
                  <a:pt x="610" y="6"/>
                </a:lnTo>
                <a:lnTo>
                  <a:pt x="610" y="6"/>
                </a:lnTo>
                <a:lnTo>
                  <a:pt x="611" y="6"/>
                </a:lnTo>
                <a:lnTo>
                  <a:pt x="611" y="6"/>
                </a:lnTo>
                <a:lnTo>
                  <a:pt x="611" y="6"/>
                </a:lnTo>
                <a:lnTo>
                  <a:pt x="611" y="6"/>
                </a:lnTo>
                <a:lnTo>
                  <a:pt x="611" y="6"/>
                </a:lnTo>
                <a:lnTo>
                  <a:pt x="611" y="5"/>
                </a:lnTo>
                <a:lnTo>
                  <a:pt x="612" y="5"/>
                </a:lnTo>
                <a:lnTo>
                  <a:pt x="612" y="5"/>
                </a:lnTo>
                <a:lnTo>
                  <a:pt x="612" y="5"/>
                </a:lnTo>
                <a:lnTo>
                  <a:pt x="612" y="5"/>
                </a:lnTo>
                <a:lnTo>
                  <a:pt x="612" y="5"/>
                </a:lnTo>
                <a:lnTo>
                  <a:pt x="612" y="5"/>
                </a:lnTo>
                <a:lnTo>
                  <a:pt x="613" y="5"/>
                </a:lnTo>
                <a:lnTo>
                  <a:pt x="613" y="5"/>
                </a:lnTo>
                <a:lnTo>
                  <a:pt x="613" y="4"/>
                </a:lnTo>
                <a:lnTo>
                  <a:pt x="613" y="4"/>
                </a:lnTo>
                <a:lnTo>
                  <a:pt x="613" y="4"/>
                </a:lnTo>
                <a:lnTo>
                  <a:pt x="613" y="4"/>
                </a:lnTo>
                <a:lnTo>
                  <a:pt x="614" y="4"/>
                </a:lnTo>
                <a:lnTo>
                  <a:pt x="614" y="4"/>
                </a:lnTo>
                <a:lnTo>
                  <a:pt x="614" y="4"/>
                </a:lnTo>
                <a:lnTo>
                  <a:pt x="614" y="4"/>
                </a:lnTo>
                <a:lnTo>
                  <a:pt x="614" y="4"/>
                </a:lnTo>
                <a:lnTo>
                  <a:pt x="616" y="4"/>
                </a:lnTo>
                <a:lnTo>
                  <a:pt x="616" y="4"/>
                </a:lnTo>
                <a:lnTo>
                  <a:pt x="616" y="3"/>
                </a:lnTo>
                <a:lnTo>
                  <a:pt x="616" y="3"/>
                </a:lnTo>
                <a:lnTo>
                  <a:pt x="616" y="3"/>
                </a:lnTo>
                <a:lnTo>
                  <a:pt x="616" y="3"/>
                </a:lnTo>
                <a:lnTo>
                  <a:pt x="617" y="3"/>
                </a:lnTo>
                <a:lnTo>
                  <a:pt x="617" y="3"/>
                </a:lnTo>
                <a:lnTo>
                  <a:pt x="617" y="3"/>
                </a:lnTo>
                <a:lnTo>
                  <a:pt x="617" y="3"/>
                </a:lnTo>
                <a:lnTo>
                  <a:pt x="617" y="3"/>
                </a:lnTo>
                <a:lnTo>
                  <a:pt x="618" y="3"/>
                </a:lnTo>
                <a:lnTo>
                  <a:pt x="618" y="3"/>
                </a:lnTo>
                <a:lnTo>
                  <a:pt x="618" y="2"/>
                </a:lnTo>
                <a:lnTo>
                  <a:pt x="618" y="2"/>
                </a:lnTo>
                <a:lnTo>
                  <a:pt x="618" y="2"/>
                </a:lnTo>
                <a:lnTo>
                  <a:pt x="619" y="2"/>
                </a:lnTo>
                <a:lnTo>
                  <a:pt x="619" y="2"/>
                </a:lnTo>
                <a:lnTo>
                  <a:pt x="619" y="2"/>
                </a:lnTo>
                <a:lnTo>
                  <a:pt x="619" y="2"/>
                </a:lnTo>
                <a:lnTo>
                  <a:pt x="619" y="2"/>
                </a:lnTo>
                <a:lnTo>
                  <a:pt x="619" y="2"/>
                </a:lnTo>
                <a:lnTo>
                  <a:pt x="620" y="2"/>
                </a:lnTo>
                <a:lnTo>
                  <a:pt x="620" y="2"/>
                </a:lnTo>
                <a:lnTo>
                  <a:pt x="620" y="2"/>
                </a:lnTo>
                <a:lnTo>
                  <a:pt x="620" y="2"/>
                </a:lnTo>
                <a:lnTo>
                  <a:pt x="620" y="2"/>
                </a:lnTo>
                <a:lnTo>
                  <a:pt x="621" y="2"/>
                </a:lnTo>
                <a:lnTo>
                  <a:pt x="621" y="1"/>
                </a:lnTo>
                <a:lnTo>
                  <a:pt x="621" y="1"/>
                </a:lnTo>
                <a:lnTo>
                  <a:pt x="621" y="1"/>
                </a:lnTo>
                <a:lnTo>
                  <a:pt x="621" y="1"/>
                </a:lnTo>
                <a:lnTo>
                  <a:pt x="622" y="1"/>
                </a:lnTo>
                <a:lnTo>
                  <a:pt x="622" y="1"/>
                </a:lnTo>
                <a:lnTo>
                  <a:pt x="622" y="1"/>
                </a:lnTo>
                <a:lnTo>
                  <a:pt x="622" y="1"/>
                </a:lnTo>
                <a:lnTo>
                  <a:pt x="622" y="1"/>
                </a:lnTo>
                <a:lnTo>
                  <a:pt x="623" y="1"/>
                </a:lnTo>
                <a:lnTo>
                  <a:pt x="623" y="1"/>
                </a:lnTo>
                <a:lnTo>
                  <a:pt x="623" y="1"/>
                </a:lnTo>
                <a:lnTo>
                  <a:pt x="623" y="1"/>
                </a:lnTo>
                <a:lnTo>
                  <a:pt x="623" y="1"/>
                </a:lnTo>
                <a:lnTo>
                  <a:pt x="625" y="1"/>
                </a:lnTo>
                <a:lnTo>
                  <a:pt x="625" y="1"/>
                </a:lnTo>
                <a:lnTo>
                  <a:pt x="625" y="1"/>
                </a:lnTo>
                <a:lnTo>
                  <a:pt x="625" y="1"/>
                </a:lnTo>
                <a:lnTo>
                  <a:pt x="625" y="1"/>
                </a:lnTo>
                <a:lnTo>
                  <a:pt x="626" y="1"/>
                </a:lnTo>
                <a:lnTo>
                  <a:pt x="626" y="1"/>
                </a:lnTo>
                <a:lnTo>
                  <a:pt x="626" y="0"/>
                </a:lnTo>
                <a:lnTo>
                  <a:pt x="626" y="0"/>
                </a:lnTo>
                <a:lnTo>
                  <a:pt x="626" y="0"/>
                </a:lnTo>
                <a:lnTo>
                  <a:pt x="627" y="0"/>
                </a:lnTo>
                <a:lnTo>
                  <a:pt x="627" y="0"/>
                </a:lnTo>
                <a:lnTo>
                  <a:pt x="627" y="0"/>
                </a:lnTo>
                <a:lnTo>
                  <a:pt x="627" y="0"/>
                </a:lnTo>
                <a:lnTo>
                  <a:pt x="628" y="0"/>
                </a:lnTo>
                <a:lnTo>
                  <a:pt x="628" y="0"/>
                </a:lnTo>
                <a:lnTo>
                  <a:pt x="628" y="0"/>
                </a:lnTo>
                <a:lnTo>
                  <a:pt x="628" y="0"/>
                </a:lnTo>
                <a:lnTo>
                  <a:pt x="628" y="0"/>
                </a:lnTo>
                <a:lnTo>
                  <a:pt x="629" y="0"/>
                </a:lnTo>
                <a:lnTo>
                  <a:pt x="629" y="0"/>
                </a:lnTo>
                <a:lnTo>
                  <a:pt x="629" y="0"/>
                </a:lnTo>
                <a:lnTo>
                  <a:pt x="629" y="0"/>
                </a:lnTo>
                <a:lnTo>
                  <a:pt x="629" y="0"/>
                </a:lnTo>
                <a:lnTo>
                  <a:pt x="630" y="0"/>
                </a:lnTo>
                <a:lnTo>
                  <a:pt x="630" y="0"/>
                </a:lnTo>
                <a:lnTo>
                  <a:pt x="630" y="0"/>
                </a:lnTo>
                <a:lnTo>
                  <a:pt x="630" y="0"/>
                </a:lnTo>
                <a:lnTo>
                  <a:pt x="630" y="0"/>
                </a:lnTo>
                <a:lnTo>
                  <a:pt x="631" y="0"/>
                </a:lnTo>
                <a:lnTo>
                  <a:pt x="631" y="0"/>
                </a:lnTo>
                <a:lnTo>
                  <a:pt x="631" y="0"/>
                </a:lnTo>
                <a:lnTo>
                  <a:pt x="631" y="0"/>
                </a:lnTo>
                <a:lnTo>
                  <a:pt x="632" y="0"/>
                </a:lnTo>
                <a:lnTo>
                  <a:pt x="632" y="0"/>
                </a:lnTo>
                <a:lnTo>
                  <a:pt x="632" y="0"/>
                </a:lnTo>
                <a:lnTo>
                  <a:pt x="632" y="0"/>
                </a:lnTo>
                <a:lnTo>
                  <a:pt x="632" y="0"/>
                </a:lnTo>
                <a:lnTo>
                  <a:pt x="634" y="0"/>
                </a:lnTo>
                <a:lnTo>
                  <a:pt x="634" y="0"/>
                </a:lnTo>
                <a:lnTo>
                  <a:pt x="634" y="0"/>
                </a:lnTo>
                <a:lnTo>
                  <a:pt x="634" y="0"/>
                </a:lnTo>
                <a:lnTo>
                  <a:pt x="634" y="0"/>
                </a:lnTo>
                <a:lnTo>
                  <a:pt x="635" y="0"/>
                </a:lnTo>
                <a:lnTo>
                  <a:pt x="635" y="0"/>
                </a:lnTo>
                <a:lnTo>
                  <a:pt x="635" y="0"/>
                </a:lnTo>
                <a:lnTo>
                  <a:pt x="635" y="0"/>
                </a:lnTo>
                <a:lnTo>
                  <a:pt x="636" y="0"/>
                </a:lnTo>
                <a:lnTo>
                  <a:pt x="636" y="0"/>
                </a:lnTo>
                <a:lnTo>
                  <a:pt x="636" y="0"/>
                </a:lnTo>
                <a:lnTo>
                  <a:pt x="636" y="0"/>
                </a:lnTo>
                <a:lnTo>
                  <a:pt x="636" y="0"/>
                </a:lnTo>
                <a:lnTo>
                  <a:pt x="637" y="0"/>
                </a:lnTo>
                <a:lnTo>
                  <a:pt x="637" y="0"/>
                </a:lnTo>
                <a:lnTo>
                  <a:pt x="637" y="0"/>
                </a:lnTo>
                <a:lnTo>
                  <a:pt x="637" y="0"/>
                </a:lnTo>
                <a:lnTo>
                  <a:pt x="637" y="0"/>
                </a:lnTo>
                <a:lnTo>
                  <a:pt x="638" y="0"/>
                </a:lnTo>
                <a:lnTo>
                  <a:pt x="638" y="0"/>
                </a:lnTo>
                <a:lnTo>
                  <a:pt x="638" y="0"/>
                </a:lnTo>
                <a:lnTo>
                  <a:pt x="638" y="1"/>
                </a:lnTo>
                <a:lnTo>
                  <a:pt x="638" y="1"/>
                </a:lnTo>
                <a:lnTo>
                  <a:pt x="639" y="1"/>
                </a:lnTo>
                <a:lnTo>
                  <a:pt x="639" y="1"/>
                </a:lnTo>
                <a:lnTo>
                  <a:pt x="639" y="1"/>
                </a:lnTo>
                <a:lnTo>
                  <a:pt x="639" y="1"/>
                </a:lnTo>
                <a:lnTo>
                  <a:pt x="639" y="1"/>
                </a:lnTo>
                <a:lnTo>
                  <a:pt x="640" y="1"/>
                </a:lnTo>
                <a:lnTo>
                  <a:pt x="640" y="1"/>
                </a:lnTo>
                <a:lnTo>
                  <a:pt x="640" y="1"/>
                </a:lnTo>
                <a:lnTo>
                  <a:pt x="640" y="1"/>
                </a:lnTo>
                <a:lnTo>
                  <a:pt x="640" y="1"/>
                </a:lnTo>
                <a:lnTo>
                  <a:pt x="641" y="1"/>
                </a:lnTo>
                <a:lnTo>
                  <a:pt x="641" y="1"/>
                </a:lnTo>
                <a:lnTo>
                  <a:pt x="641" y="1"/>
                </a:lnTo>
                <a:lnTo>
                  <a:pt x="641" y="1"/>
                </a:lnTo>
                <a:lnTo>
                  <a:pt x="641" y="1"/>
                </a:lnTo>
                <a:lnTo>
                  <a:pt x="643" y="1"/>
                </a:lnTo>
                <a:lnTo>
                  <a:pt x="643" y="1"/>
                </a:lnTo>
                <a:lnTo>
                  <a:pt x="643" y="1"/>
                </a:lnTo>
                <a:lnTo>
                  <a:pt x="643" y="1"/>
                </a:lnTo>
                <a:lnTo>
                  <a:pt x="643" y="2"/>
                </a:lnTo>
                <a:lnTo>
                  <a:pt x="644" y="2"/>
                </a:lnTo>
                <a:lnTo>
                  <a:pt x="644" y="2"/>
                </a:lnTo>
                <a:lnTo>
                  <a:pt x="644" y="2"/>
                </a:lnTo>
                <a:lnTo>
                  <a:pt x="644" y="2"/>
                </a:lnTo>
                <a:lnTo>
                  <a:pt x="644" y="2"/>
                </a:lnTo>
                <a:lnTo>
                  <a:pt x="645" y="2"/>
                </a:lnTo>
                <a:lnTo>
                  <a:pt x="645" y="2"/>
                </a:lnTo>
                <a:lnTo>
                  <a:pt x="645" y="2"/>
                </a:lnTo>
                <a:lnTo>
                  <a:pt x="645" y="2"/>
                </a:lnTo>
                <a:lnTo>
                  <a:pt x="645" y="2"/>
                </a:lnTo>
                <a:lnTo>
                  <a:pt x="646" y="2"/>
                </a:lnTo>
                <a:lnTo>
                  <a:pt x="646" y="2"/>
                </a:lnTo>
                <a:lnTo>
                  <a:pt x="646" y="2"/>
                </a:lnTo>
                <a:lnTo>
                  <a:pt x="646" y="2"/>
                </a:lnTo>
                <a:lnTo>
                  <a:pt x="646" y="3"/>
                </a:lnTo>
                <a:lnTo>
                  <a:pt x="647" y="3"/>
                </a:lnTo>
                <a:lnTo>
                  <a:pt x="647" y="3"/>
                </a:lnTo>
                <a:lnTo>
                  <a:pt x="647" y="3"/>
                </a:lnTo>
                <a:lnTo>
                  <a:pt x="647" y="3"/>
                </a:lnTo>
                <a:lnTo>
                  <a:pt x="647" y="3"/>
                </a:lnTo>
                <a:lnTo>
                  <a:pt x="647" y="3"/>
                </a:lnTo>
                <a:lnTo>
                  <a:pt x="648" y="3"/>
                </a:lnTo>
                <a:lnTo>
                  <a:pt x="648" y="3"/>
                </a:lnTo>
                <a:lnTo>
                  <a:pt x="648" y="3"/>
                </a:lnTo>
                <a:lnTo>
                  <a:pt x="648" y="3"/>
                </a:lnTo>
                <a:lnTo>
                  <a:pt x="648" y="4"/>
                </a:lnTo>
                <a:lnTo>
                  <a:pt x="649" y="4"/>
                </a:lnTo>
                <a:lnTo>
                  <a:pt x="649" y="4"/>
                </a:lnTo>
                <a:lnTo>
                  <a:pt x="649" y="4"/>
                </a:lnTo>
                <a:lnTo>
                  <a:pt x="649" y="4"/>
                </a:lnTo>
                <a:lnTo>
                  <a:pt x="649" y="4"/>
                </a:lnTo>
                <a:lnTo>
                  <a:pt x="649" y="4"/>
                </a:lnTo>
                <a:lnTo>
                  <a:pt x="650" y="4"/>
                </a:lnTo>
                <a:lnTo>
                  <a:pt x="650" y="4"/>
                </a:lnTo>
                <a:lnTo>
                  <a:pt x="650" y="4"/>
                </a:lnTo>
                <a:lnTo>
                  <a:pt x="650" y="4"/>
                </a:lnTo>
                <a:lnTo>
                  <a:pt x="650" y="5"/>
                </a:lnTo>
                <a:lnTo>
                  <a:pt x="652" y="5"/>
                </a:lnTo>
                <a:lnTo>
                  <a:pt x="652" y="5"/>
                </a:lnTo>
                <a:lnTo>
                  <a:pt x="652" y="5"/>
                </a:lnTo>
                <a:lnTo>
                  <a:pt x="652" y="5"/>
                </a:lnTo>
                <a:lnTo>
                  <a:pt x="652" y="5"/>
                </a:lnTo>
                <a:lnTo>
                  <a:pt x="652" y="5"/>
                </a:lnTo>
                <a:lnTo>
                  <a:pt x="653" y="5"/>
                </a:lnTo>
                <a:lnTo>
                  <a:pt x="653" y="5"/>
                </a:lnTo>
                <a:lnTo>
                  <a:pt x="653" y="6"/>
                </a:lnTo>
                <a:lnTo>
                  <a:pt x="653" y="6"/>
                </a:lnTo>
                <a:lnTo>
                  <a:pt x="653" y="6"/>
                </a:lnTo>
                <a:lnTo>
                  <a:pt x="653" y="6"/>
                </a:lnTo>
                <a:lnTo>
                  <a:pt x="654" y="6"/>
                </a:lnTo>
                <a:lnTo>
                  <a:pt x="654" y="6"/>
                </a:lnTo>
                <a:lnTo>
                  <a:pt x="654" y="6"/>
                </a:lnTo>
                <a:lnTo>
                  <a:pt x="654" y="6"/>
                </a:lnTo>
                <a:lnTo>
                  <a:pt x="654" y="6"/>
                </a:lnTo>
                <a:lnTo>
                  <a:pt x="654" y="8"/>
                </a:lnTo>
                <a:lnTo>
                  <a:pt x="655" y="8"/>
                </a:lnTo>
                <a:lnTo>
                  <a:pt x="655" y="8"/>
                </a:lnTo>
                <a:lnTo>
                  <a:pt x="655" y="8"/>
                </a:lnTo>
                <a:lnTo>
                  <a:pt x="655" y="8"/>
                </a:lnTo>
                <a:lnTo>
                  <a:pt x="655" y="8"/>
                </a:lnTo>
                <a:lnTo>
                  <a:pt x="655" y="8"/>
                </a:lnTo>
                <a:lnTo>
                  <a:pt x="655" y="8"/>
                </a:lnTo>
                <a:lnTo>
                  <a:pt x="656" y="9"/>
                </a:lnTo>
                <a:lnTo>
                  <a:pt x="656" y="9"/>
                </a:lnTo>
                <a:lnTo>
                  <a:pt x="656" y="9"/>
                </a:lnTo>
                <a:lnTo>
                  <a:pt x="656" y="9"/>
                </a:lnTo>
                <a:lnTo>
                  <a:pt x="656" y="9"/>
                </a:lnTo>
                <a:lnTo>
                  <a:pt x="656" y="9"/>
                </a:lnTo>
                <a:lnTo>
                  <a:pt x="657" y="9"/>
                </a:lnTo>
                <a:lnTo>
                  <a:pt x="657" y="9"/>
                </a:lnTo>
                <a:lnTo>
                  <a:pt x="657" y="10"/>
                </a:lnTo>
                <a:lnTo>
                  <a:pt x="657" y="10"/>
                </a:lnTo>
                <a:lnTo>
                  <a:pt x="657" y="10"/>
                </a:lnTo>
                <a:lnTo>
                  <a:pt x="657" y="10"/>
                </a:lnTo>
                <a:lnTo>
                  <a:pt x="657" y="10"/>
                </a:lnTo>
                <a:lnTo>
                  <a:pt x="658" y="10"/>
                </a:lnTo>
                <a:lnTo>
                  <a:pt x="658" y="10"/>
                </a:lnTo>
                <a:lnTo>
                  <a:pt x="658" y="11"/>
                </a:lnTo>
                <a:lnTo>
                  <a:pt x="658" y="11"/>
                </a:lnTo>
                <a:lnTo>
                  <a:pt x="658" y="11"/>
                </a:lnTo>
                <a:lnTo>
                  <a:pt x="658" y="11"/>
                </a:lnTo>
                <a:lnTo>
                  <a:pt x="658" y="11"/>
                </a:lnTo>
                <a:lnTo>
                  <a:pt x="659" y="11"/>
                </a:lnTo>
                <a:lnTo>
                  <a:pt x="659" y="11"/>
                </a:lnTo>
                <a:lnTo>
                  <a:pt x="659" y="12"/>
                </a:lnTo>
                <a:lnTo>
                  <a:pt x="659" y="12"/>
                </a:lnTo>
                <a:lnTo>
                  <a:pt x="659" y="12"/>
                </a:lnTo>
                <a:lnTo>
                  <a:pt x="659" y="12"/>
                </a:lnTo>
                <a:lnTo>
                  <a:pt x="659" y="12"/>
                </a:lnTo>
                <a:lnTo>
                  <a:pt x="661" y="12"/>
                </a:lnTo>
                <a:lnTo>
                  <a:pt x="661" y="12"/>
                </a:lnTo>
                <a:lnTo>
                  <a:pt x="661" y="13"/>
                </a:lnTo>
                <a:lnTo>
                  <a:pt x="661" y="13"/>
                </a:lnTo>
                <a:lnTo>
                  <a:pt x="661" y="13"/>
                </a:lnTo>
                <a:lnTo>
                  <a:pt x="661" y="13"/>
                </a:lnTo>
                <a:lnTo>
                  <a:pt x="661" y="13"/>
                </a:lnTo>
                <a:lnTo>
                  <a:pt x="661" y="13"/>
                </a:lnTo>
                <a:lnTo>
                  <a:pt x="662" y="14"/>
                </a:lnTo>
                <a:lnTo>
                  <a:pt x="662" y="14"/>
                </a:lnTo>
                <a:lnTo>
                  <a:pt x="662" y="14"/>
                </a:lnTo>
                <a:lnTo>
                  <a:pt x="662" y="14"/>
                </a:lnTo>
                <a:lnTo>
                  <a:pt x="662" y="14"/>
                </a:lnTo>
                <a:lnTo>
                  <a:pt x="662" y="14"/>
                </a:lnTo>
                <a:lnTo>
                  <a:pt x="662" y="14"/>
                </a:lnTo>
                <a:lnTo>
                  <a:pt x="662" y="15"/>
                </a:lnTo>
                <a:lnTo>
                  <a:pt x="663" y="15"/>
                </a:lnTo>
                <a:lnTo>
                  <a:pt x="663" y="15"/>
                </a:lnTo>
                <a:lnTo>
                  <a:pt x="663" y="15"/>
                </a:lnTo>
                <a:lnTo>
                  <a:pt x="663" y="15"/>
                </a:lnTo>
                <a:lnTo>
                  <a:pt x="663" y="15"/>
                </a:lnTo>
                <a:lnTo>
                  <a:pt x="663" y="17"/>
                </a:lnTo>
                <a:lnTo>
                  <a:pt x="663" y="17"/>
                </a:lnTo>
                <a:lnTo>
                  <a:pt x="663" y="17"/>
                </a:lnTo>
                <a:lnTo>
                  <a:pt x="663" y="17"/>
                </a:lnTo>
                <a:lnTo>
                  <a:pt x="664" y="17"/>
                </a:lnTo>
                <a:lnTo>
                  <a:pt x="664" y="17"/>
                </a:lnTo>
                <a:lnTo>
                  <a:pt x="664" y="18"/>
                </a:lnTo>
                <a:lnTo>
                  <a:pt x="664" y="18"/>
                </a:lnTo>
                <a:lnTo>
                  <a:pt x="664" y="18"/>
                </a:lnTo>
                <a:lnTo>
                  <a:pt x="664" y="18"/>
                </a:lnTo>
                <a:lnTo>
                  <a:pt x="664" y="18"/>
                </a:lnTo>
                <a:lnTo>
                  <a:pt x="664" y="18"/>
                </a:lnTo>
                <a:lnTo>
                  <a:pt x="664" y="19"/>
                </a:lnTo>
                <a:lnTo>
                  <a:pt x="665" y="19"/>
                </a:lnTo>
                <a:lnTo>
                  <a:pt x="665" y="19"/>
                </a:lnTo>
                <a:lnTo>
                  <a:pt x="665" y="19"/>
                </a:lnTo>
                <a:lnTo>
                  <a:pt x="665" y="19"/>
                </a:lnTo>
                <a:lnTo>
                  <a:pt x="665" y="20"/>
                </a:lnTo>
                <a:lnTo>
                  <a:pt x="665" y="20"/>
                </a:lnTo>
                <a:lnTo>
                  <a:pt x="665" y="20"/>
                </a:lnTo>
                <a:lnTo>
                  <a:pt x="665" y="20"/>
                </a:lnTo>
                <a:lnTo>
                  <a:pt x="665" y="20"/>
                </a:lnTo>
                <a:lnTo>
                  <a:pt x="665" y="20"/>
                </a:lnTo>
                <a:lnTo>
                  <a:pt x="665" y="21"/>
                </a:lnTo>
                <a:lnTo>
                  <a:pt x="666" y="21"/>
                </a:lnTo>
                <a:lnTo>
                  <a:pt x="666" y="21"/>
                </a:lnTo>
                <a:lnTo>
                  <a:pt x="666" y="21"/>
                </a:lnTo>
                <a:lnTo>
                  <a:pt x="666" y="21"/>
                </a:lnTo>
                <a:lnTo>
                  <a:pt x="666" y="22"/>
                </a:lnTo>
                <a:lnTo>
                  <a:pt x="666" y="22"/>
                </a:lnTo>
                <a:lnTo>
                  <a:pt x="666" y="22"/>
                </a:lnTo>
                <a:lnTo>
                  <a:pt x="666" y="22"/>
                </a:lnTo>
                <a:lnTo>
                  <a:pt x="666" y="22"/>
                </a:lnTo>
                <a:lnTo>
                  <a:pt x="666" y="22"/>
                </a:lnTo>
                <a:lnTo>
                  <a:pt x="666" y="23"/>
                </a:lnTo>
                <a:lnTo>
                  <a:pt x="666" y="23"/>
                </a:lnTo>
                <a:lnTo>
                  <a:pt x="667" y="23"/>
                </a:lnTo>
                <a:lnTo>
                  <a:pt x="667" y="23"/>
                </a:lnTo>
                <a:lnTo>
                  <a:pt x="667" y="23"/>
                </a:lnTo>
                <a:lnTo>
                  <a:pt x="667" y="24"/>
                </a:lnTo>
                <a:lnTo>
                  <a:pt x="667" y="24"/>
                </a:lnTo>
                <a:lnTo>
                  <a:pt x="667" y="24"/>
                </a:lnTo>
                <a:lnTo>
                  <a:pt x="667" y="24"/>
                </a:lnTo>
                <a:lnTo>
                  <a:pt x="667" y="24"/>
                </a:lnTo>
                <a:lnTo>
                  <a:pt x="667" y="26"/>
                </a:lnTo>
                <a:lnTo>
                  <a:pt x="667" y="26"/>
                </a:lnTo>
                <a:lnTo>
                  <a:pt x="667" y="26"/>
                </a:lnTo>
                <a:lnTo>
                  <a:pt x="667" y="26"/>
                </a:lnTo>
                <a:lnTo>
                  <a:pt x="667" y="26"/>
                </a:lnTo>
                <a:lnTo>
                  <a:pt x="667" y="27"/>
                </a:lnTo>
                <a:lnTo>
                  <a:pt x="668" y="27"/>
                </a:lnTo>
                <a:lnTo>
                  <a:pt x="668" y="27"/>
                </a:lnTo>
                <a:lnTo>
                  <a:pt x="668" y="27"/>
                </a:lnTo>
                <a:lnTo>
                  <a:pt x="668" y="27"/>
                </a:lnTo>
                <a:lnTo>
                  <a:pt x="668" y="28"/>
                </a:lnTo>
                <a:lnTo>
                  <a:pt x="668" y="28"/>
                </a:lnTo>
                <a:lnTo>
                  <a:pt x="668" y="28"/>
                </a:lnTo>
                <a:lnTo>
                  <a:pt x="668" y="28"/>
                </a:lnTo>
                <a:lnTo>
                  <a:pt x="668" y="28"/>
                </a:lnTo>
                <a:lnTo>
                  <a:pt x="668" y="28"/>
                </a:lnTo>
                <a:lnTo>
                  <a:pt x="668" y="29"/>
                </a:lnTo>
                <a:lnTo>
                  <a:pt x="668" y="29"/>
                </a:lnTo>
                <a:lnTo>
                  <a:pt x="668" y="29"/>
                </a:lnTo>
                <a:lnTo>
                  <a:pt x="668" y="29"/>
                </a:lnTo>
                <a:lnTo>
                  <a:pt x="668" y="30"/>
                </a:lnTo>
                <a:lnTo>
                  <a:pt x="668" y="30"/>
                </a:lnTo>
                <a:lnTo>
                  <a:pt x="668" y="30"/>
                </a:lnTo>
                <a:lnTo>
                  <a:pt x="668" y="30"/>
                </a:lnTo>
                <a:lnTo>
                  <a:pt x="668" y="30"/>
                </a:lnTo>
                <a:lnTo>
                  <a:pt x="668" y="31"/>
                </a:lnTo>
                <a:lnTo>
                  <a:pt x="668" y="31"/>
                </a:lnTo>
                <a:lnTo>
                  <a:pt x="670" y="31"/>
                </a:lnTo>
                <a:lnTo>
                  <a:pt x="670" y="31"/>
                </a:lnTo>
                <a:lnTo>
                  <a:pt x="670" y="31"/>
                </a:lnTo>
                <a:lnTo>
                  <a:pt x="670" y="32"/>
                </a:lnTo>
                <a:lnTo>
                  <a:pt x="670" y="32"/>
                </a:lnTo>
                <a:lnTo>
                  <a:pt x="670" y="32"/>
                </a:lnTo>
                <a:lnTo>
                  <a:pt x="670" y="32"/>
                </a:lnTo>
                <a:lnTo>
                  <a:pt x="670" y="32"/>
                </a:lnTo>
                <a:lnTo>
                  <a:pt x="670" y="34"/>
                </a:lnTo>
                <a:lnTo>
                  <a:pt x="670" y="34"/>
                </a:lnTo>
                <a:lnTo>
                  <a:pt x="670" y="34"/>
                </a:lnTo>
                <a:lnTo>
                  <a:pt x="670" y="34"/>
                </a:lnTo>
                <a:lnTo>
                  <a:pt x="670" y="34"/>
                </a:lnTo>
                <a:lnTo>
                  <a:pt x="670" y="35"/>
                </a:lnTo>
                <a:lnTo>
                  <a:pt x="670" y="35"/>
                </a:lnTo>
                <a:lnTo>
                  <a:pt x="670" y="35"/>
                </a:lnTo>
                <a:lnTo>
                  <a:pt x="670" y="35"/>
                </a:lnTo>
                <a:lnTo>
                  <a:pt x="670" y="36"/>
                </a:lnTo>
                <a:lnTo>
                  <a:pt x="670" y="36"/>
                </a:lnTo>
                <a:lnTo>
                  <a:pt x="670" y="36"/>
                </a:lnTo>
                <a:lnTo>
                  <a:pt x="670" y="36"/>
                </a:lnTo>
                <a:lnTo>
                  <a:pt x="670" y="36"/>
                </a:lnTo>
                <a:lnTo>
                  <a:pt x="670" y="37"/>
                </a:lnTo>
                <a:lnTo>
                  <a:pt x="670" y="37"/>
                </a:lnTo>
                <a:lnTo>
                  <a:pt x="670" y="37"/>
                </a:lnTo>
                <a:lnTo>
                  <a:pt x="670" y="37"/>
                </a:lnTo>
                <a:lnTo>
                  <a:pt x="670" y="37"/>
                </a:lnTo>
                <a:lnTo>
                  <a:pt x="670" y="38"/>
                </a:lnTo>
                <a:lnTo>
                  <a:pt x="670" y="38"/>
                </a:lnTo>
                <a:lnTo>
                  <a:pt x="670" y="38"/>
                </a:lnTo>
                <a:lnTo>
                  <a:pt x="670" y="38"/>
                </a:lnTo>
                <a:lnTo>
                  <a:pt x="670" y="39"/>
                </a:lnTo>
                <a:lnTo>
                  <a:pt x="670" y="39"/>
                </a:lnTo>
                <a:lnTo>
                  <a:pt x="670" y="39"/>
                </a:lnTo>
                <a:lnTo>
                  <a:pt x="670" y="39"/>
                </a:lnTo>
                <a:lnTo>
                  <a:pt x="670" y="39"/>
                </a:lnTo>
                <a:lnTo>
                  <a:pt x="670" y="40"/>
                </a:lnTo>
                <a:lnTo>
                  <a:pt x="670" y="40"/>
                </a:lnTo>
                <a:lnTo>
                  <a:pt x="670" y="40"/>
                </a:lnTo>
                <a:lnTo>
                  <a:pt x="670" y="40"/>
                </a:lnTo>
                <a:lnTo>
                  <a:pt x="670" y="40"/>
                </a:lnTo>
                <a:lnTo>
                  <a:pt x="670" y="41"/>
                </a:lnTo>
                <a:lnTo>
                  <a:pt x="670" y="41"/>
                </a:lnTo>
                <a:lnTo>
                  <a:pt x="670" y="41"/>
                </a:lnTo>
                <a:lnTo>
                  <a:pt x="670" y="41"/>
                </a:lnTo>
                <a:lnTo>
                  <a:pt x="670" y="41"/>
                </a:lnTo>
                <a:lnTo>
                  <a:pt x="670" y="43"/>
                </a:lnTo>
                <a:lnTo>
                  <a:pt x="670" y="43"/>
                </a:lnTo>
                <a:lnTo>
                  <a:pt x="670" y="43"/>
                </a:lnTo>
                <a:lnTo>
                  <a:pt x="670" y="43"/>
                </a:lnTo>
                <a:lnTo>
                  <a:pt x="670" y="44"/>
                </a:lnTo>
                <a:lnTo>
                  <a:pt x="670" y="44"/>
                </a:lnTo>
                <a:lnTo>
                  <a:pt x="670" y="44"/>
                </a:lnTo>
                <a:lnTo>
                  <a:pt x="668" y="44"/>
                </a:lnTo>
                <a:lnTo>
                  <a:pt x="668" y="44"/>
                </a:lnTo>
                <a:lnTo>
                  <a:pt x="668" y="45"/>
                </a:lnTo>
                <a:lnTo>
                  <a:pt x="668" y="45"/>
                </a:lnTo>
                <a:lnTo>
                  <a:pt x="668" y="45"/>
                </a:lnTo>
                <a:lnTo>
                  <a:pt x="668" y="45"/>
                </a:lnTo>
                <a:lnTo>
                  <a:pt x="668" y="45"/>
                </a:lnTo>
                <a:lnTo>
                  <a:pt x="668" y="46"/>
                </a:lnTo>
                <a:lnTo>
                  <a:pt x="668" y="46"/>
                </a:lnTo>
                <a:lnTo>
                  <a:pt x="668" y="46"/>
                </a:lnTo>
                <a:lnTo>
                  <a:pt x="668" y="46"/>
                </a:lnTo>
                <a:lnTo>
                  <a:pt x="668" y="46"/>
                </a:lnTo>
                <a:lnTo>
                  <a:pt x="668" y="47"/>
                </a:lnTo>
                <a:lnTo>
                  <a:pt x="668" y="47"/>
                </a:lnTo>
                <a:lnTo>
                  <a:pt x="668" y="47"/>
                </a:lnTo>
                <a:lnTo>
                  <a:pt x="668" y="47"/>
                </a:lnTo>
                <a:lnTo>
                  <a:pt x="668" y="47"/>
                </a:lnTo>
                <a:lnTo>
                  <a:pt x="668" y="48"/>
                </a:lnTo>
                <a:lnTo>
                  <a:pt x="668" y="48"/>
                </a:lnTo>
                <a:lnTo>
                  <a:pt x="668" y="48"/>
                </a:lnTo>
                <a:lnTo>
                  <a:pt x="668" y="48"/>
                </a:lnTo>
                <a:lnTo>
                  <a:pt x="667" y="48"/>
                </a:lnTo>
                <a:lnTo>
                  <a:pt x="667" y="49"/>
                </a:lnTo>
                <a:lnTo>
                  <a:pt x="667" y="49"/>
                </a:lnTo>
                <a:lnTo>
                  <a:pt x="667" y="49"/>
                </a:lnTo>
                <a:lnTo>
                  <a:pt x="667" y="49"/>
                </a:lnTo>
                <a:lnTo>
                  <a:pt x="667" y="49"/>
                </a:lnTo>
                <a:lnTo>
                  <a:pt x="667" y="50"/>
                </a:lnTo>
                <a:lnTo>
                  <a:pt x="667" y="50"/>
                </a:lnTo>
                <a:lnTo>
                  <a:pt x="667" y="50"/>
                </a:lnTo>
                <a:lnTo>
                  <a:pt x="667" y="50"/>
                </a:lnTo>
                <a:lnTo>
                  <a:pt x="667" y="50"/>
                </a:lnTo>
                <a:lnTo>
                  <a:pt x="667" y="50"/>
                </a:lnTo>
                <a:lnTo>
                  <a:pt x="667" y="52"/>
                </a:lnTo>
                <a:lnTo>
                  <a:pt x="667" y="52"/>
                </a:lnTo>
                <a:lnTo>
                  <a:pt x="666" y="52"/>
                </a:lnTo>
                <a:lnTo>
                  <a:pt x="666" y="52"/>
                </a:lnTo>
                <a:lnTo>
                  <a:pt x="666" y="52"/>
                </a:lnTo>
                <a:lnTo>
                  <a:pt x="666" y="53"/>
                </a:lnTo>
                <a:lnTo>
                  <a:pt x="666" y="53"/>
                </a:lnTo>
                <a:lnTo>
                  <a:pt x="666" y="53"/>
                </a:lnTo>
                <a:lnTo>
                  <a:pt x="666" y="53"/>
                </a:lnTo>
                <a:lnTo>
                  <a:pt x="666" y="53"/>
                </a:lnTo>
                <a:lnTo>
                  <a:pt x="666" y="54"/>
                </a:lnTo>
                <a:lnTo>
                  <a:pt x="666" y="54"/>
                </a:lnTo>
                <a:lnTo>
                  <a:pt x="666" y="54"/>
                </a:lnTo>
                <a:lnTo>
                  <a:pt x="666" y="54"/>
                </a:lnTo>
                <a:lnTo>
                  <a:pt x="665" y="54"/>
                </a:lnTo>
                <a:lnTo>
                  <a:pt x="665" y="54"/>
                </a:lnTo>
                <a:lnTo>
                  <a:pt x="665" y="55"/>
                </a:lnTo>
                <a:lnTo>
                  <a:pt x="665" y="55"/>
                </a:lnTo>
                <a:lnTo>
                  <a:pt x="665" y="55"/>
                </a:lnTo>
                <a:lnTo>
                  <a:pt x="665" y="55"/>
                </a:lnTo>
                <a:lnTo>
                  <a:pt x="665" y="55"/>
                </a:lnTo>
                <a:lnTo>
                  <a:pt x="665" y="56"/>
                </a:lnTo>
                <a:lnTo>
                  <a:pt x="665" y="56"/>
                </a:lnTo>
                <a:lnTo>
                  <a:pt x="665" y="56"/>
                </a:lnTo>
                <a:lnTo>
                  <a:pt x="665" y="56"/>
                </a:lnTo>
                <a:lnTo>
                  <a:pt x="664" y="56"/>
                </a:lnTo>
                <a:lnTo>
                  <a:pt x="664" y="56"/>
                </a:lnTo>
                <a:lnTo>
                  <a:pt x="664" y="57"/>
                </a:lnTo>
                <a:lnTo>
                  <a:pt x="664" y="57"/>
                </a:lnTo>
                <a:lnTo>
                  <a:pt x="664" y="57"/>
                </a:lnTo>
                <a:lnTo>
                  <a:pt x="664" y="57"/>
                </a:lnTo>
                <a:lnTo>
                  <a:pt x="664" y="57"/>
                </a:lnTo>
                <a:lnTo>
                  <a:pt x="664" y="57"/>
                </a:lnTo>
                <a:lnTo>
                  <a:pt x="664" y="58"/>
                </a:lnTo>
                <a:lnTo>
                  <a:pt x="663" y="58"/>
                </a:lnTo>
                <a:lnTo>
                  <a:pt x="663" y="58"/>
                </a:lnTo>
                <a:lnTo>
                  <a:pt x="663" y="58"/>
                </a:lnTo>
                <a:lnTo>
                  <a:pt x="663" y="58"/>
                </a:lnTo>
                <a:lnTo>
                  <a:pt x="663" y="58"/>
                </a:lnTo>
                <a:lnTo>
                  <a:pt x="663" y="59"/>
                </a:lnTo>
                <a:lnTo>
                  <a:pt x="663" y="59"/>
                </a:lnTo>
                <a:lnTo>
                  <a:pt x="663" y="59"/>
                </a:lnTo>
                <a:lnTo>
                  <a:pt x="663" y="59"/>
                </a:lnTo>
                <a:lnTo>
                  <a:pt x="662" y="59"/>
                </a:lnTo>
                <a:lnTo>
                  <a:pt x="662" y="59"/>
                </a:lnTo>
                <a:lnTo>
                  <a:pt x="662" y="61"/>
                </a:lnTo>
                <a:lnTo>
                  <a:pt x="662" y="61"/>
                </a:lnTo>
                <a:lnTo>
                  <a:pt x="662" y="61"/>
                </a:lnTo>
                <a:lnTo>
                  <a:pt x="662" y="61"/>
                </a:lnTo>
                <a:lnTo>
                  <a:pt x="662" y="61"/>
                </a:lnTo>
                <a:lnTo>
                  <a:pt x="662" y="61"/>
                </a:lnTo>
                <a:lnTo>
                  <a:pt x="661" y="61"/>
                </a:lnTo>
                <a:lnTo>
                  <a:pt x="661" y="62"/>
                </a:lnTo>
                <a:lnTo>
                  <a:pt x="661" y="62"/>
                </a:lnTo>
                <a:lnTo>
                  <a:pt x="661" y="62"/>
                </a:lnTo>
                <a:lnTo>
                  <a:pt x="661" y="62"/>
                </a:lnTo>
                <a:lnTo>
                  <a:pt x="661" y="62"/>
                </a:lnTo>
                <a:lnTo>
                  <a:pt x="661" y="62"/>
                </a:lnTo>
                <a:lnTo>
                  <a:pt x="661" y="63"/>
                </a:lnTo>
                <a:lnTo>
                  <a:pt x="659" y="63"/>
                </a:lnTo>
                <a:lnTo>
                  <a:pt x="659" y="63"/>
                </a:lnTo>
                <a:lnTo>
                  <a:pt x="659" y="63"/>
                </a:lnTo>
                <a:lnTo>
                  <a:pt x="659" y="63"/>
                </a:lnTo>
                <a:lnTo>
                  <a:pt x="659" y="63"/>
                </a:lnTo>
                <a:lnTo>
                  <a:pt x="659" y="63"/>
                </a:lnTo>
                <a:lnTo>
                  <a:pt x="659" y="64"/>
                </a:lnTo>
                <a:lnTo>
                  <a:pt x="658" y="64"/>
                </a:lnTo>
                <a:lnTo>
                  <a:pt x="658" y="64"/>
                </a:lnTo>
                <a:lnTo>
                  <a:pt x="658" y="64"/>
                </a:lnTo>
                <a:lnTo>
                  <a:pt x="658" y="64"/>
                </a:lnTo>
                <a:lnTo>
                  <a:pt x="658" y="64"/>
                </a:lnTo>
                <a:lnTo>
                  <a:pt x="658" y="64"/>
                </a:lnTo>
                <a:lnTo>
                  <a:pt x="658" y="65"/>
                </a:lnTo>
                <a:lnTo>
                  <a:pt x="657" y="65"/>
                </a:lnTo>
                <a:lnTo>
                  <a:pt x="657" y="65"/>
                </a:lnTo>
                <a:lnTo>
                  <a:pt x="657" y="65"/>
                </a:lnTo>
                <a:lnTo>
                  <a:pt x="657" y="65"/>
                </a:lnTo>
                <a:lnTo>
                  <a:pt x="657" y="65"/>
                </a:lnTo>
                <a:lnTo>
                  <a:pt x="657" y="65"/>
                </a:lnTo>
                <a:lnTo>
                  <a:pt x="657" y="66"/>
                </a:lnTo>
                <a:lnTo>
                  <a:pt x="656" y="66"/>
                </a:lnTo>
                <a:lnTo>
                  <a:pt x="656" y="66"/>
                </a:lnTo>
                <a:lnTo>
                  <a:pt x="656" y="66"/>
                </a:lnTo>
                <a:lnTo>
                  <a:pt x="656" y="66"/>
                </a:lnTo>
                <a:lnTo>
                  <a:pt x="656" y="66"/>
                </a:lnTo>
                <a:lnTo>
                  <a:pt x="656" y="66"/>
                </a:lnTo>
                <a:lnTo>
                  <a:pt x="655" y="66"/>
                </a:lnTo>
                <a:lnTo>
                  <a:pt x="655" y="67"/>
                </a:lnTo>
                <a:lnTo>
                  <a:pt x="655" y="67"/>
                </a:lnTo>
                <a:lnTo>
                  <a:pt x="655" y="67"/>
                </a:lnTo>
                <a:lnTo>
                  <a:pt x="655" y="67"/>
                </a:lnTo>
                <a:lnTo>
                  <a:pt x="655" y="67"/>
                </a:lnTo>
                <a:lnTo>
                  <a:pt x="655" y="67"/>
                </a:lnTo>
                <a:lnTo>
                  <a:pt x="654" y="67"/>
                </a:lnTo>
                <a:lnTo>
                  <a:pt x="654" y="67"/>
                </a:lnTo>
                <a:lnTo>
                  <a:pt x="654" y="68"/>
                </a:lnTo>
                <a:lnTo>
                  <a:pt x="654" y="68"/>
                </a:lnTo>
                <a:lnTo>
                  <a:pt x="654" y="68"/>
                </a:lnTo>
                <a:lnTo>
                  <a:pt x="654" y="68"/>
                </a:lnTo>
                <a:lnTo>
                  <a:pt x="653" y="68"/>
                </a:lnTo>
                <a:lnTo>
                  <a:pt x="653" y="68"/>
                </a:lnTo>
                <a:lnTo>
                  <a:pt x="653" y="68"/>
                </a:lnTo>
                <a:lnTo>
                  <a:pt x="653" y="68"/>
                </a:lnTo>
                <a:lnTo>
                  <a:pt x="653" y="68"/>
                </a:lnTo>
                <a:lnTo>
                  <a:pt x="653" y="70"/>
                </a:lnTo>
                <a:lnTo>
                  <a:pt x="652" y="70"/>
                </a:lnTo>
                <a:lnTo>
                  <a:pt x="652" y="70"/>
                </a:lnTo>
                <a:lnTo>
                  <a:pt x="652" y="70"/>
                </a:lnTo>
                <a:lnTo>
                  <a:pt x="652" y="70"/>
                </a:lnTo>
                <a:lnTo>
                  <a:pt x="652" y="70"/>
                </a:lnTo>
                <a:lnTo>
                  <a:pt x="652" y="70"/>
                </a:lnTo>
                <a:lnTo>
                  <a:pt x="650" y="70"/>
                </a:lnTo>
                <a:lnTo>
                  <a:pt x="650" y="70"/>
                </a:lnTo>
                <a:lnTo>
                  <a:pt x="650" y="70"/>
                </a:lnTo>
                <a:lnTo>
                  <a:pt x="650" y="71"/>
                </a:lnTo>
                <a:lnTo>
                  <a:pt x="650" y="71"/>
                </a:lnTo>
                <a:lnTo>
                  <a:pt x="649" y="71"/>
                </a:lnTo>
                <a:lnTo>
                  <a:pt x="649" y="71"/>
                </a:lnTo>
                <a:lnTo>
                  <a:pt x="649" y="71"/>
                </a:lnTo>
                <a:lnTo>
                  <a:pt x="649" y="71"/>
                </a:lnTo>
                <a:lnTo>
                  <a:pt x="649" y="71"/>
                </a:lnTo>
                <a:lnTo>
                  <a:pt x="649" y="71"/>
                </a:lnTo>
                <a:lnTo>
                  <a:pt x="648" y="71"/>
                </a:lnTo>
                <a:lnTo>
                  <a:pt x="648" y="71"/>
                </a:lnTo>
                <a:lnTo>
                  <a:pt x="648" y="72"/>
                </a:lnTo>
                <a:lnTo>
                  <a:pt x="648" y="72"/>
                </a:lnTo>
                <a:lnTo>
                  <a:pt x="648" y="72"/>
                </a:lnTo>
                <a:lnTo>
                  <a:pt x="647" y="72"/>
                </a:lnTo>
                <a:lnTo>
                  <a:pt x="647" y="72"/>
                </a:lnTo>
                <a:lnTo>
                  <a:pt x="647" y="72"/>
                </a:lnTo>
                <a:lnTo>
                  <a:pt x="647" y="72"/>
                </a:lnTo>
                <a:lnTo>
                  <a:pt x="647" y="72"/>
                </a:lnTo>
                <a:lnTo>
                  <a:pt x="647" y="72"/>
                </a:lnTo>
                <a:lnTo>
                  <a:pt x="646" y="72"/>
                </a:lnTo>
                <a:lnTo>
                  <a:pt x="646" y="72"/>
                </a:lnTo>
                <a:lnTo>
                  <a:pt x="646" y="72"/>
                </a:lnTo>
                <a:lnTo>
                  <a:pt x="646" y="72"/>
                </a:lnTo>
                <a:lnTo>
                  <a:pt x="646" y="73"/>
                </a:lnTo>
                <a:lnTo>
                  <a:pt x="645" y="73"/>
                </a:lnTo>
                <a:lnTo>
                  <a:pt x="645" y="73"/>
                </a:lnTo>
                <a:lnTo>
                  <a:pt x="645" y="73"/>
                </a:lnTo>
                <a:lnTo>
                  <a:pt x="645" y="73"/>
                </a:lnTo>
                <a:lnTo>
                  <a:pt x="645" y="73"/>
                </a:lnTo>
                <a:lnTo>
                  <a:pt x="644" y="73"/>
                </a:lnTo>
                <a:lnTo>
                  <a:pt x="644" y="73"/>
                </a:lnTo>
                <a:lnTo>
                  <a:pt x="644" y="73"/>
                </a:lnTo>
                <a:lnTo>
                  <a:pt x="644" y="73"/>
                </a:lnTo>
                <a:lnTo>
                  <a:pt x="644" y="73"/>
                </a:lnTo>
                <a:lnTo>
                  <a:pt x="643" y="73"/>
                </a:lnTo>
                <a:lnTo>
                  <a:pt x="643" y="73"/>
                </a:lnTo>
                <a:lnTo>
                  <a:pt x="643" y="73"/>
                </a:lnTo>
                <a:lnTo>
                  <a:pt x="643" y="73"/>
                </a:lnTo>
                <a:lnTo>
                  <a:pt x="643" y="74"/>
                </a:lnTo>
                <a:lnTo>
                  <a:pt x="641" y="74"/>
                </a:lnTo>
                <a:lnTo>
                  <a:pt x="641" y="74"/>
                </a:lnTo>
                <a:lnTo>
                  <a:pt x="641" y="74"/>
                </a:lnTo>
                <a:lnTo>
                  <a:pt x="641" y="74"/>
                </a:lnTo>
                <a:lnTo>
                  <a:pt x="641" y="74"/>
                </a:lnTo>
                <a:lnTo>
                  <a:pt x="640" y="74"/>
                </a:lnTo>
                <a:lnTo>
                  <a:pt x="640" y="74"/>
                </a:lnTo>
                <a:lnTo>
                  <a:pt x="640" y="74"/>
                </a:lnTo>
                <a:lnTo>
                  <a:pt x="640" y="74"/>
                </a:lnTo>
                <a:lnTo>
                  <a:pt x="640" y="74"/>
                </a:lnTo>
                <a:lnTo>
                  <a:pt x="639" y="74"/>
                </a:lnTo>
                <a:lnTo>
                  <a:pt x="639" y="74"/>
                </a:lnTo>
                <a:lnTo>
                  <a:pt x="639" y="74"/>
                </a:lnTo>
                <a:lnTo>
                  <a:pt x="639" y="74"/>
                </a:lnTo>
                <a:lnTo>
                  <a:pt x="639" y="74"/>
                </a:lnTo>
                <a:lnTo>
                  <a:pt x="638" y="74"/>
                </a:lnTo>
                <a:lnTo>
                  <a:pt x="638" y="74"/>
                </a:lnTo>
                <a:lnTo>
                  <a:pt x="638" y="74"/>
                </a:lnTo>
                <a:lnTo>
                  <a:pt x="638" y="74"/>
                </a:lnTo>
                <a:lnTo>
                  <a:pt x="638" y="74"/>
                </a:lnTo>
                <a:lnTo>
                  <a:pt x="637" y="74"/>
                </a:lnTo>
                <a:lnTo>
                  <a:pt x="637" y="75"/>
                </a:lnTo>
                <a:lnTo>
                  <a:pt x="637" y="75"/>
                </a:lnTo>
                <a:lnTo>
                  <a:pt x="637" y="75"/>
                </a:lnTo>
                <a:lnTo>
                  <a:pt x="637" y="75"/>
                </a:lnTo>
                <a:lnTo>
                  <a:pt x="636" y="75"/>
                </a:lnTo>
                <a:lnTo>
                  <a:pt x="636" y="75"/>
                </a:lnTo>
                <a:lnTo>
                  <a:pt x="636" y="75"/>
                </a:lnTo>
                <a:lnTo>
                  <a:pt x="636" y="75"/>
                </a:lnTo>
                <a:lnTo>
                  <a:pt x="636" y="75"/>
                </a:lnTo>
                <a:lnTo>
                  <a:pt x="635" y="75"/>
                </a:lnTo>
                <a:lnTo>
                  <a:pt x="635" y="75"/>
                </a:lnTo>
                <a:lnTo>
                  <a:pt x="635" y="75"/>
                </a:lnTo>
                <a:lnTo>
                  <a:pt x="635" y="75"/>
                </a:lnTo>
                <a:lnTo>
                  <a:pt x="634" y="75"/>
                </a:lnTo>
                <a:lnTo>
                  <a:pt x="634" y="75"/>
                </a:lnTo>
                <a:lnTo>
                  <a:pt x="634" y="75"/>
                </a:lnTo>
                <a:lnTo>
                  <a:pt x="634" y="75"/>
                </a:lnTo>
                <a:lnTo>
                  <a:pt x="634" y="75"/>
                </a:lnTo>
                <a:lnTo>
                  <a:pt x="632" y="75"/>
                </a:lnTo>
                <a:lnTo>
                  <a:pt x="632" y="75"/>
                </a:lnTo>
                <a:lnTo>
                  <a:pt x="632" y="75"/>
                </a:lnTo>
                <a:lnTo>
                  <a:pt x="632" y="75"/>
                </a:lnTo>
                <a:lnTo>
                  <a:pt x="632" y="75"/>
                </a:lnTo>
                <a:lnTo>
                  <a:pt x="632" y="75"/>
                </a:lnTo>
                <a:close/>
                <a:moveTo>
                  <a:pt x="628" y="77"/>
                </a:moveTo>
                <a:lnTo>
                  <a:pt x="636" y="77"/>
                </a:lnTo>
                <a:lnTo>
                  <a:pt x="636" y="93"/>
                </a:lnTo>
                <a:lnTo>
                  <a:pt x="628" y="93"/>
                </a:lnTo>
                <a:lnTo>
                  <a:pt x="628" y="77"/>
                </a:lnTo>
                <a:lnTo>
                  <a:pt x="628" y="77"/>
                </a:lnTo>
                <a:close/>
                <a:moveTo>
                  <a:pt x="628" y="125"/>
                </a:moveTo>
                <a:lnTo>
                  <a:pt x="636" y="125"/>
                </a:lnTo>
                <a:lnTo>
                  <a:pt x="636" y="140"/>
                </a:lnTo>
                <a:lnTo>
                  <a:pt x="628" y="140"/>
                </a:lnTo>
                <a:lnTo>
                  <a:pt x="628" y="125"/>
                </a:lnTo>
                <a:lnTo>
                  <a:pt x="628" y="125"/>
                </a:lnTo>
                <a:close/>
                <a:moveTo>
                  <a:pt x="628" y="172"/>
                </a:moveTo>
                <a:lnTo>
                  <a:pt x="636" y="172"/>
                </a:lnTo>
                <a:lnTo>
                  <a:pt x="636" y="188"/>
                </a:lnTo>
                <a:lnTo>
                  <a:pt x="628" y="188"/>
                </a:lnTo>
                <a:lnTo>
                  <a:pt x="628" y="172"/>
                </a:lnTo>
                <a:lnTo>
                  <a:pt x="628" y="172"/>
                </a:lnTo>
                <a:close/>
                <a:moveTo>
                  <a:pt x="628" y="219"/>
                </a:moveTo>
                <a:lnTo>
                  <a:pt x="636" y="219"/>
                </a:lnTo>
                <a:lnTo>
                  <a:pt x="636" y="235"/>
                </a:lnTo>
                <a:lnTo>
                  <a:pt x="628" y="235"/>
                </a:lnTo>
                <a:lnTo>
                  <a:pt x="628" y="219"/>
                </a:lnTo>
                <a:lnTo>
                  <a:pt x="628" y="219"/>
                </a:lnTo>
                <a:close/>
                <a:moveTo>
                  <a:pt x="628" y="266"/>
                </a:moveTo>
                <a:lnTo>
                  <a:pt x="636" y="266"/>
                </a:lnTo>
                <a:lnTo>
                  <a:pt x="636" y="281"/>
                </a:lnTo>
                <a:lnTo>
                  <a:pt x="628" y="281"/>
                </a:lnTo>
                <a:lnTo>
                  <a:pt x="628" y="266"/>
                </a:lnTo>
                <a:lnTo>
                  <a:pt x="628" y="266"/>
                </a:lnTo>
                <a:close/>
                <a:moveTo>
                  <a:pt x="628" y="305"/>
                </a:moveTo>
                <a:lnTo>
                  <a:pt x="628" y="313"/>
                </a:lnTo>
                <a:lnTo>
                  <a:pt x="612" y="313"/>
                </a:lnTo>
                <a:lnTo>
                  <a:pt x="612" y="305"/>
                </a:lnTo>
                <a:lnTo>
                  <a:pt x="628" y="305"/>
                </a:lnTo>
                <a:lnTo>
                  <a:pt x="628" y="305"/>
                </a:lnTo>
                <a:close/>
                <a:moveTo>
                  <a:pt x="581" y="305"/>
                </a:moveTo>
                <a:lnTo>
                  <a:pt x="581" y="313"/>
                </a:lnTo>
                <a:lnTo>
                  <a:pt x="565" y="313"/>
                </a:lnTo>
                <a:lnTo>
                  <a:pt x="565" y="305"/>
                </a:lnTo>
                <a:lnTo>
                  <a:pt x="581" y="305"/>
                </a:lnTo>
                <a:lnTo>
                  <a:pt x="581" y="305"/>
                </a:lnTo>
                <a:close/>
                <a:moveTo>
                  <a:pt x="533" y="305"/>
                </a:moveTo>
                <a:lnTo>
                  <a:pt x="533" y="313"/>
                </a:lnTo>
                <a:lnTo>
                  <a:pt x="518" y="313"/>
                </a:lnTo>
                <a:lnTo>
                  <a:pt x="518" y="305"/>
                </a:lnTo>
                <a:lnTo>
                  <a:pt x="533" y="305"/>
                </a:lnTo>
                <a:lnTo>
                  <a:pt x="533" y="305"/>
                </a:lnTo>
                <a:close/>
                <a:moveTo>
                  <a:pt x="486" y="305"/>
                </a:moveTo>
                <a:lnTo>
                  <a:pt x="486" y="313"/>
                </a:lnTo>
                <a:lnTo>
                  <a:pt x="470" y="313"/>
                </a:lnTo>
                <a:lnTo>
                  <a:pt x="470" y="305"/>
                </a:lnTo>
                <a:lnTo>
                  <a:pt x="486" y="305"/>
                </a:lnTo>
                <a:lnTo>
                  <a:pt x="486" y="305"/>
                </a:lnTo>
                <a:close/>
                <a:moveTo>
                  <a:pt x="440" y="305"/>
                </a:moveTo>
                <a:lnTo>
                  <a:pt x="440" y="313"/>
                </a:lnTo>
                <a:lnTo>
                  <a:pt x="424" y="313"/>
                </a:lnTo>
                <a:lnTo>
                  <a:pt x="424" y="305"/>
                </a:lnTo>
                <a:lnTo>
                  <a:pt x="440" y="305"/>
                </a:lnTo>
                <a:lnTo>
                  <a:pt x="440" y="305"/>
                </a:lnTo>
                <a:close/>
                <a:moveTo>
                  <a:pt x="393" y="305"/>
                </a:moveTo>
                <a:lnTo>
                  <a:pt x="393" y="313"/>
                </a:lnTo>
                <a:lnTo>
                  <a:pt x="377" y="313"/>
                </a:lnTo>
                <a:lnTo>
                  <a:pt x="377" y="305"/>
                </a:lnTo>
                <a:lnTo>
                  <a:pt x="393" y="305"/>
                </a:lnTo>
                <a:lnTo>
                  <a:pt x="393" y="305"/>
                </a:lnTo>
                <a:close/>
                <a:moveTo>
                  <a:pt x="345" y="305"/>
                </a:moveTo>
                <a:lnTo>
                  <a:pt x="345" y="313"/>
                </a:lnTo>
                <a:lnTo>
                  <a:pt x="330" y="313"/>
                </a:lnTo>
                <a:lnTo>
                  <a:pt x="330" y="305"/>
                </a:lnTo>
                <a:lnTo>
                  <a:pt x="345" y="305"/>
                </a:lnTo>
                <a:lnTo>
                  <a:pt x="345" y="305"/>
                </a:lnTo>
                <a:close/>
                <a:moveTo>
                  <a:pt x="298" y="305"/>
                </a:moveTo>
                <a:lnTo>
                  <a:pt x="298" y="313"/>
                </a:lnTo>
                <a:lnTo>
                  <a:pt x="282" y="313"/>
                </a:lnTo>
                <a:lnTo>
                  <a:pt x="282" y="305"/>
                </a:lnTo>
                <a:lnTo>
                  <a:pt x="298" y="305"/>
                </a:lnTo>
                <a:lnTo>
                  <a:pt x="298" y="305"/>
                </a:lnTo>
                <a:close/>
                <a:moveTo>
                  <a:pt x="251" y="305"/>
                </a:moveTo>
                <a:lnTo>
                  <a:pt x="251" y="313"/>
                </a:lnTo>
                <a:lnTo>
                  <a:pt x="235" y="313"/>
                </a:lnTo>
                <a:lnTo>
                  <a:pt x="235" y="305"/>
                </a:lnTo>
                <a:lnTo>
                  <a:pt x="251" y="305"/>
                </a:lnTo>
                <a:lnTo>
                  <a:pt x="251" y="305"/>
                </a:lnTo>
                <a:close/>
                <a:moveTo>
                  <a:pt x="203" y="305"/>
                </a:moveTo>
                <a:lnTo>
                  <a:pt x="203" y="313"/>
                </a:lnTo>
                <a:lnTo>
                  <a:pt x="188" y="313"/>
                </a:lnTo>
                <a:lnTo>
                  <a:pt x="188" y="305"/>
                </a:lnTo>
                <a:lnTo>
                  <a:pt x="203" y="305"/>
                </a:lnTo>
                <a:lnTo>
                  <a:pt x="203" y="305"/>
                </a:lnTo>
                <a:close/>
                <a:moveTo>
                  <a:pt x="156" y="305"/>
                </a:moveTo>
                <a:lnTo>
                  <a:pt x="156" y="313"/>
                </a:lnTo>
                <a:lnTo>
                  <a:pt x="140" y="313"/>
                </a:lnTo>
                <a:lnTo>
                  <a:pt x="140" y="305"/>
                </a:lnTo>
                <a:lnTo>
                  <a:pt x="156" y="305"/>
                </a:lnTo>
                <a:lnTo>
                  <a:pt x="156" y="305"/>
                </a:lnTo>
                <a:close/>
                <a:moveTo>
                  <a:pt x="110" y="305"/>
                </a:moveTo>
                <a:lnTo>
                  <a:pt x="110" y="313"/>
                </a:lnTo>
                <a:lnTo>
                  <a:pt x="94" y="313"/>
                </a:lnTo>
                <a:lnTo>
                  <a:pt x="94" y="305"/>
                </a:lnTo>
                <a:lnTo>
                  <a:pt x="110" y="305"/>
                </a:lnTo>
                <a:lnTo>
                  <a:pt x="110" y="305"/>
                </a:lnTo>
                <a:close/>
                <a:moveTo>
                  <a:pt x="63" y="305"/>
                </a:moveTo>
                <a:lnTo>
                  <a:pt x="63" y="313"/>
                </a:lnTo>
                <a:lnTo>
                  <a:pt x="47" y="313"/>
                </a:lnTo>
                <a:lnTo>
                  <a:pt x="47" y="305"/>
                </a:lnTo>
                <a:lnTo>
                  <a:pt x="63" y="305"/>
                </a:lnTo>
                <a:close/>
              </a:path>
            </a:pathLst>
          </a:custGeom>
          <a:solidFill>
            <a:srgbClr val="8497B0"/>
          </a:solidFill>
          <a:ln cap="flat" cmpd="sng" w="9525">
            <a:solidFill>
              <a:srgbClr val="9DD2D6"/>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48"/>
          <p:cNvSpPr/>
          <p:nvPr/>
        </p:nvSpPr>
        <p:spPr>
          <a:xfrm>
            <a:off x="5635756" y="3943789"/>
            <a:ext cx="515066" cy="382793"/>
          </a:xfrm>
          <a:custGeom>
            <a:rect b="b" l="l" r="r" t="t"/>
            <a:pathLst>
              <a:path extrusionOk="0" h="329" w="465">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cap="flat" cmpd="sng" w="9525">
            <a:solidFill>
              <a:srgbClr val="9DD2D6"/>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48"/>
          <p:cNvSpPr/>
          <p:nvPr/>
        </p:nvSpPr>
        <p:spPr>
          <a:xfrm>
            <a:off x="5886090" y="3103737"/>
            <a:ext cx="573772" cy="86099"/>
          </a:xfrm>
          <a:custGeom>
            <a:rect b="b" l="l" r="r" t="t"/>
            <a:pathLst>
              <a:path extrusionOk="0" h="74" w="518">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cap="flat" cmpd="sng" w="9525">
            <a:solidFill>
              <a:srgbClr val="E65E6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48"/>
          <p:cNvSpPr/>
          <p:nvPr/>
        </p:nvSpPr>
        <p:spPr>
          <a:xfrm>
            <a:off x="5886090" y="2350949"/>
            <a:ext cx="591495" cy="245499"/>
          </a:xfrm>
          <a:custGeom>
            <a:rect b="b" l="l" r="r" t="t"/>
            <a:pathLst>
              <a:path extrusionOk="0" h="211" w="534">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cap="flat" cmpd="sng" w="9525">
            <a:solidFill>
              <a:srgbClr val="EF929E"/>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48"/>
          <p:cNvSpPr txBox="1"/>
          <p:nvPr/>
        </p:nvSpPr>
        <p:spPr>
          <a:xfrm>
            <a:off x="3822565" y="190500"/>
            <a:ext cx="1585950" cy="30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en" sz="700">
                <a:solidFill>
                  <a:srgbClr val="000000"/>
                </a:solidFill>
                <a:latin typeface="Calibri"/>
                <a:ea typeface="Calibri"/>
                <a:cs typeface="Calibri"/>
                <a:sym typeface="Calibri"/>
              </a:rPr>
              <a:t>Revenue Streams:</a:t>
            </a:r>
            <a:endParaRPr b="1" sz="700">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lang="en" sz="700">
                <a:solidFill>
                  <a:srgbClr val="000000"/>
                </a:solidFill>
                <a:latin typeface="Calibri"/>
                <a:ea typeface="Calibri"/>
                <a:cs typeface="Calibri"/>
                <a:sym typeface="Calibri"/>
              </a:rPr>
              <a:t>Advertising, profit sharing (</a:t>
            </a:r>
            <a:r>
              <a:rPr lang="en" sz="700">
                <a:latin typeface="Calibri"/>
                <a:ea typeface="Calibri"/>
                <a:cs typeface="Calibri"/>
                <a:sym typeface="Calibri"/>
              </a:rPr>
              <a:t>2.5%)</a:t>
            </a:r>
            <a:endParaRPr sz="700"/>
          </a:p>
        </p:txBody>
      </p:sp>
      <p:grpSp>
        <p:nvGrpSpPr>
          <p:cNvPr id="521" name="Google Shape;521;p48"/>
          <p:cNvGrpSpPr/>
          <p:nvPr/>
        </p:nvGrpSpPr>
        <p:grpSpPr>
          <a:xfrm>
            <a:off x="1171074" y="883212"/>
            <a:ext cx="1964973" cy="1350140"/>
            <a:chOff x="1134704" y="1126319"/>
            <a:chExt cx="2816156" cy="1842063"/>
          </a:xfrm>
        </p:grpSpPr>
        <p:sp>
          <p:nvSpPr>
            <p:cNvPr id="522" name="Google Shape;522;p48"/>
            <p:cNvSpPr txBox="1"/>
            <p:nvPr/>
          </p:nvSpPr>
          <p:spPr>
            <a:xfrm>
              <a:off x="1134704" y="2349782"/>
              <a:ext cx="1700700" cy="61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 sz="800">
                  <a:solidFill>
                    <a:srgbClr val="000000"/>
                  </a:solidFill>
                  <a:latin typeface="Calibri"/>
                  <a:ea typeface="Calibri"/>
                  <a:cs typeface="Calibri"/>
                  <a:sym typeface="Calibri"/>
                </a:rPr>
                <a:t>Channels:</a:t>
              </a:r>
              <a:endParaRPr b="1" sz="800">
                <a:solidFill>
                  <a:srgbClr val="000000"/>
                </a:solidFill>
                <a:latin typeface="Calibri"/>
                <a:ea typeface="Calibri"/>
                <a:cs typeface="Calibri"/>
                <a:sym typeface="Calibri"/>
              </a:endParaRPr>
            </a:p>
            <a:p>
              <a:pPr indent="0" lvl="0" marL="0" marR="0" rtl="0" algn="r">
                <a:spcBef>
                  <a:spcPts val="0"/>
                </a:spcBef>
                <a:spcAft>
                  <a:spcPts val="0"/>
                </a:spcAft>
                <a:buNone/>
              </a:pPr>
              <a:r>
                <a:rPr lang="en" sz="800">
                  <a:solidFill>
                    <a:srgbClr val="000000"/>
                  </a:solidFill>
                  <a:latin typeface="Calibri"/>
                  <a:ea typeface="Calibri"/>
                  <a:cs typeface="Calibri"/>
                  <a:sym typeface="Calibri"/>
                </a:rPr>
                <a:t>Platform Appstore, Social Commerce,  </a:t>
              </a:r>
              <a:r>
                <a:rPr lang="en" sz="800">
                  <a:solidFill>
                    <a:schemeClr val="dk1"/>
                  </a:solidFill>
                  <a:latin typeface="Calibri"/>
                  <a:ea typeface="Calibri"/>
                  <a:cs typeface="Calibri"/>
                  <a:sym typeface="Calibri"/>
                </a:rPr>
                <a:t>Customer Review</a:t>
              </a:r>
              <a:endParaRPr sz="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800">
                <a:latin typeface="Calibri"/>
                <a:ea typeface="Calibri"/>
                <a:cs typeface="Calibri"/>
                <a:sym typeface="Calibri"/>
              </a:endParaRPr>
            </a:p>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3" name="Google Shape;523;p48"/>
            <p:cNvSpPr txBox="1"/>
            <p:nvPr/>
          </p:nvSpPr>
          <p:spPr>
            <a:xfrm>
              <a:off x="2092660" y="1126319"/>
              <a:ext cx="1858200" cy="430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 sz="800">
                  <a:solidFill>
                    <a:srgbClr val="000000"/>
                  </a:solidFill>
                  <a:latin typeface="Calibri"/>
                  <a:ea typeface="Calibri"/>
                  <a:cs typeface="Calibri"/>
                  <a:sym typeface="Calibri"/>
                </a:rPr>
                <a:t>Customer Relationships</a:t>
              </a:r>
              <a:r>
                <a:rPr b="1" lang="en" sz="700">
                  <a:solidFill>
                    <a:srgbClr val="000000"/>
                  </a:solidFill>
                  <a:latin typeface="Calibri"/>
                  <a:ea typeface="Calibri"/>
                  <a:cs typeface="Calibri"/>
                  <a:sym typeface="Calibri"/>
                </a:rPr>
                <a:t>:</a:t>
              </a:r>
              <a:endParaRPr sz="700">
                <a:solidFill>
                  <a:srgbClr val="000000"/>
                </a:solidFill>
                <a:latin typeface="Calibri"/>
                <a:ea typeface="Calibri"/>
                <a:cs typeface="Calibri"/>
                <a:sym typeface="Calibri"/>
              </a:endParaRPr>
            </a:p>
            <a:p>
              <a:pPr indent="0" lvl="0" marL="228600" rtl="0" algn="r">
                <a:lnSpc>
                  <a:spcPct val="150000"/>
                </a:lnSpc>
                <a:spcBef>
                  <a:spcPts val="0"/>
                </a:spcBef>
                <a:spcAft>
                  <a:spcPts val="0"/>
                </a:spcAft>
                <a:buNone/>
              </a:pPr>
              <a:r>
                <a:rPr lang="en" sz="700">
                  <a:solidFill>
                    <a:srgbClr val="231F20"/>
                  </a:solidFill>
                  <a:latin typeface="Cambria"/>
                  <a:ea typeface="Cambria"/>
                  <a:cs typeface="Cambria"/>
                  <a:sym typeface="Cambria"/>
                </a:rPr>
                <a:t>S</a:t>
              </a:r>
              <a:r>
                <a:rPr lang="en" sz="700">
                  <a:solidFill>
                    <a:srgbClr val="231F20"/>
                  </a:solidFill>
                  <a:latin typeface="Calibri"/>
                  <a:ea typeface="Calibri"/>
                  <a:cs typeface="Calibri"/>
                  <a:sym typeface="Calibri"/>
                </a:rPr>
                <a:t>elf-service via mobile app, Phone Support.</a:t>
              </a:r>
              <a:r>
                <a:rPr b="1" lang="en" sz="700">
                  <a:solidFill>
                    <a:schemeClr val="dk1"/>
                  </a:solidFill>
                  <a:latin typeface="Calibri"/>
                  <a:ea typeface="Calibri"/>
                  <a:cs typeface="Calibri"/>
                  <a:sym typeface="Calibri"/>
                </a:rPr>
                <a:t>,</a:t>
              </a:r>
              <a:r>
                <a:rPr lang="en" sz="700">
                  <a:solidFill>
                    <a:srgbClr val="231F20"/>
                  </a:solidFill>
                  <a:latin typeface="Calibri"/>
                  <a:ea typeface="Calibri"/>
                  <a:cs typeface="Calibri"/>
                  <a:sym typeface="Calibri"/>
                </a:rPr>
                <a:t>Rating users.,Feedback form</a:t>
              </a:r>
              <a:endParaRPr sz="800">
                <a:latin typeface="Calibri"/>
                <a:ea typeface="Calibri"/>
                <a:cs typeface="Calibri"/>
                <a:sym typeface="Calibri"/>
              </a:endParaRPr>
            </a:p>
          </p:txBody>
        </p:sp>
      </p:grpSp>
      <p:grpSp>
        <p:nvGrpSpPr>
          <p:cNvPr id="524" name="Google Shape;524;p48"/>
          <p:cNvGrpSpPr/>
          <p:nvPr/>
        </p:nvGrpSpPr>
        <p:grpSpPr>
          <a:xfrm flipH="1">
            <a:off x="6095160" y="945078"/>
            <a:ext cx="2656491" cy="3489502"/>
            <a:chOff x="149064" y="1210725"/>
            <a:chExt cx="3807225" cy="4760900"/>
          </a:xfrm>
        </p:grpSpPr>
        <p:sp>
          <p:nvSpPr>
            <p:cNvPr id="525" name="Google Shape;525;p48"/>
            <p:cNvSpPr txBox="1"/>
            <p:nvPr/>
          </p:nvSpPr>
          <p:spPr>
            <a:xfrm>
              <a:off x="161291" y="5540825"/>
              <a:ext cx="2762400" cy="430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700">
                  <a:solidFill>
                    <a:srgbClr val="000000"/>
                  </a:solidFill>
                  <a:latin typeface="Calibri"/>
                  <a:ea typeface="Calibri"/>
                  <a:cs typeface="Calibri"/>
                  <a:sym typeface="Calibri"/>
                </a:rPr>
                <a:t>Cost Structure:</a:t>
              </a:r>
              <a:endParaRPr b="1" sz="700">
                <a:solidFill>
                  <a:srgbClr val="000000"/>
                </a:solidFill>
                <a:latin typeface="Calibri"/>
                <a:ea typeface="Calibri"/>
                <a:cs typeface="Calibri"/>
                <a:sym typeface="Calibri"/>
              </a:endParaRPr>
            </a:p>
            <a:p>
              <a:pPr indent="0" lvl="0" marL="0" marR="0" rtl="0" algn="l">
                <a:spcBef>
                  <a:spcPts val="0"/>
                </a:spcBef>
                <a:spcAft>
                  <a:spcPts val="0"/>
                </a:spcAft>
                <a:buNone/>
              </a:pPr>
              <a:r>
                <a:rPr lang="en" sz="700">
                  <a:latin typeface="Calibri"/>
                  <a:ea typeface="Calibri"/>
                  <a:cs typeface="Calibri"/>
                  <a:sym typeface="Calibri"/>
                </a:rPr>
                <a:t>Costs for operation, maintenance and development, Salary, Research</a:t>
              </a:r>
              <a:endParaRPr sz="700">
                <a:solidFill>
                  <a:srgbClr val="000000"/>
                </a:solidFill>
                <a:latin typeface="Calibri"/>
                <a:ea typeface="Calibri"/>
                <a:cs typeface="Calibri"/>
                <a:sym typeface="Calibri"/>
              </a:endParaRPr>
            </a:p>
          </p:txBody>
        </p:sp>
        <p:sp>
          <p:nvSpPr>
            <p:cNvPr id="526" name="Google Shape;526;p48"/>
            <p:cNvSpPr txBox="1"/>
            <p:nvPr/>
          </p:nvSpPr>
          <p:spPr>
            <a:xfrm>
              <a:off x="238864" y="3998575"/>
              <a:ext cx="2273100" cy="430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700">
                  <a:solidFill>
                    <a:srgbClr val="000000"/>
                  </a:solidFill>
                  <a:latin typeface="Calibri"/>
                  <a:ea typeface="Calibri"/>
                  <a:cs typeface="Calibri"/>
                  <a:sym typeface="Calibri"/>
                </a:rPr>
                <a:t>Key Partners:</a:t>
              </a:r>
              <a:endParaRPr b="1" sz="700">
                <a:solidFill>
                  <a:srgbClr val="000000"/>
                </a:solidFill>
                <a:latin typeface="Calibri"/>
                <a:ea typeface="Calibri"/>
                <a:cs typeface="Calibri"/>
                <a:sym typeface="Calibri"/>
              </a:endParaRPr>
            </a:p>
            <a:p>
              <a:pPr indent="0" lvl="0" marL="0" marR="0" rtl="0" algn="l">
                <a:spcBef>
                  <a:spcPts val="0"/>
                </a:spcBef>
                <a:spcAft>
                  <a:spcPts val="0"/>
                </a:spcAft>
                <a:buNone/>
              </a:pPr>
              <a:r>
                <a:rPr lang="en" sz="800">
                  <a:latin typeface="Calibri"/>
                  <a:ea typeface="Calibri"/>
                  <a:cs typeface="Calibri"/>
                  <a:sym typeface="Calibri"/>
                </a:rPr>
                <a:t>Payment Gateway, Food Distributors, Packaging Providers, Investor.</a:t>
              </a:r>
              <a:endParaRPr sz="800">
                <a:solidFill>
                  <a:srgbClr val="000000"/>
                </a:solidFill>
                <a:latin typeface="Calibri"/>
                <a:ea typeface="Calibri"/>
                <a:cs typeface="Calibri"/>
                <a:sym typeface="Calibri"/>
              </a:endParaRPr>
            </a:p>
          </p:txBody>
        </p:sp>
        <p:sp>
          <p:nvSpPr>
            <p:cNvPr id="527" name="Google Shape;527;p48"/>
            <p:cNvSpPr txBox="1"/>
            <p:nvPr/>
          </p:nvSpPr>
          <p:spPr>
            <a:xfrm>
              <a:off x="149064" y="2255825"/>
              <a:ext cx="2686500" cy="61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700">
                  <a:solidFill>
                    <a:srgbClr val="000000"/>
                  </a:solidFill>
                  <a:latin typeface="Calibri"/>
                  <a:ea typeface="Calibri"/>
                  <a:cs typeface="Calibri"/>
                  <a:sym typeface="Calibri"/>
                </a:rPr>
                <a:t>Key Activities:</a:t>
              </a:r>
              <a:endParaRPr b="1" sz="700">
                <a:solidFill>
                  <a:srgbClr val="000000"/>
                </a:solidFill>
                <a:latin typeface="Calibri"/>
                <a:ea typeface="Calibri"/>
                <a:cs typeface="Calibri"/>
                <a:sym typeface="Calibri"/>
              </a:endParaRPr>
            </a:p>
            <a:p>
              <a:pPr indent="0" lvl="0" marL="0" marR="0" rtl="0" algn="l">
                <a:spcBef>
                  <a:spcPts val="0"/>
                </a:spcBef>
                <a:spcAft>
                  <a:spcPts val="0"/>
                </a:spcAft>
                <a:buNone/>
              </a:pPr>
              <a:r>
                <a:rPr lang="en" sz="700">
                  <a:latin typeface="Calibri"/>
                  <a:ea typeface="Calibri"/>
                  <a:cs typeface="Calibri"/>
                  <a:sym typeface="Calibri"/>
                </a:rPr>
                <a:t>Application development, Connecting Peddler and  Buyers s, research.</a:t>
              </a:r>
              <a:endParaRPr sz="700">
                <a:solidFill>
                  <a:srgbClr val="000000"/>
                </a:solidFill>
                <a:latin typeface="Calibri"/>
                <a:ea typeface="Calibri"/>
                <a:cs typeface="Calibri"/>
                <a:sym typeface="Calibri"/>
              </a:endParaRPr>
            </a:p>
          </p:txBody>
        </p:sp>
        <p:sp>
          <p:nvSpPr>
            <p:cNvPr id="528" name="Google Shape;528;p48"/>
            <p:cNvSpPr txBox="1"/>
            <p:nvPr/>
          </p:nvSpPr>
          <p:spPr>
            <a:xfrm>
              <a:off x="1122789" y="1210725"/>
              <a:ext cx="2833500" cy="61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700">
                  <a:solidFill>
                    <a:srgbClr val="000000"/>
                  </a:solidFill>
                  <a:latin typeface="Calibri"/>
                  <a:ea typeface="Calibri"/>
                  <a:cs typeface="Calibri"/>
                  <a:sym typeface="Calibri"/>
                </a:rPr>
                <a:t>Key Resource:</a:t>
              </a:r>
              <a:endParaRPr b="1" sz="700">
                <a:solidFill>
                  <a:srgbClr val="000000"/>
                </a:solidFill>
                <a:latin typeface="Calibri"/>
                <a:ea typeface="Calibri"/>
                <a:cs typeface="Calibri"/>
                <a:sym typeface="Calibri"/>
              </a:endParaRPr>
            </a:p>
            <a:p>
              <a:pPr indent="0" lvl="0" marL="0" marR="0" rtl="0" algn="l">
                <a:spcBef>
                  <a:spcPts val="0"/>
                </a:spcBef>
                <a:spcAft>
                  <a:spcPts val="0"/>
                </a:spcAft>
                <a:buNone/>
              </a:pPr>
              <a:r>
                <a:rPr lang="en" sz="700">
                  <a:latin typeface="Calibri"/>
                  <a:ea typeface="Calibri"/>
                  <a:cs typeface="Calibri"/>
                  <a:sym typeface="Calibri"/>
                </a:rPr>
                <a:t>Human Resources</a:t>
              </a:r>
              <a:br>
                <a:rPr lang="en" sz="700">
                  <a:latin typeface="Calibri"/>
                  <a:ea typeface="Calibri"/>
                  <a:cs typeface="Calibri"/>
                  <a:sym typeface="Calibri"/>
                </a:rPr>
              </a:br>
              <a:r>
                <a:rPr lang="en" sz="700">
                  <a:latin typeface="Calibri"/>
                  <a:ea typeface="Calibri"/>
                  <a:cs typeface="Calibri"/>
                  <a:sym typeface="Calibri"/>
                </a:rPr>
                <a:t>GCP, ML Tech, Android, IOS</a:t>
              </a:r>
              <a:endParaRPr sz="700">
                <a:solidFill>
                  <a:srgbClr val="000000"/>
                </a:solidFill>
                <a:latin typeface="Calibri"/>
                <a:ea typeface="Calibri"/>
                <a:cs typeface="Calibri"/>
                <a:sym typeface="Calibri"/>
              </a:endParaRPr>
            </a:p>
          </p:txBody>
        </p:sp>
      </p:grpSp>
      <p:sp>
        <p:nvSpPr>
          <p:cNvPr id="529" name="Google Shape;529;p48"/>
          <p:cNvSpPr/>
          <p:nvPr/>
        </p:nvSpPr>
        <p:spPr>
          <a:xfrm>
            <a:off x="2460968" y="3997311"/>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48"/>
          <p:cNvSpPr/>
          <p:nvPr/>
        </p:nvSpPr>
        <p:spPr>
          <a:xfrm>
            <a:off x="2170966" y="2857656"/>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48"/>
          <p:cNvSpPr/>
          <p:nvPr/>
        </p:nvSpPr>
        <p:spPr>
          <a:xfrm>
            <a:off x="2460968" y="1718000"/>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48"/>
          <p:cNvSpPr/>
          <p:nvPr/>
        </p:nvSpPr>
        <p:spPr>
          <a:xfrm>
            <a:off x="3264790" y="883185"/>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48"/>
          <p:cNvSpPr/>
          <p:nvPr/>
        </p:nvSpPr>
        <p:spPr>
          <a:xfrm>
            <a:off x="4340890" y="577764"/>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48"/>
          <p:cNvSpPr/>
          <p:nvPr/>
        </p:nvSpPr>
        <p:spPr>
          <a:xfrm>
            <a:off x="5425853" y="883185"/>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48"/>
          <p:cNvSpPr/>
          <p:nvPr/>
        </p:nvSpPr>
        <p:spPr>
          <a:xfrm>
            <a:off x="6220606" y="1718000"/>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48"/>
          <p:cNvSpPr/>
          <p:nvPr/>
        </p:nvSpPr>
        <p:spPr>
          <a:xfrm>
            <a:off x="6514625" y="2857656"/>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48"/>
          <p:cNvSpPr/>
          <p:nvPr/>
        </p:nvSpPr>
        <p:spPr>
          <a:xfrm>
            <a:off x="6220606" y="3997310"/>
            <a:ext cx="549403" cy="577099"/>
          </a:xfrm>
          <a:custGeom>
            <a:rect b="b" l="l" r="r" t="t"/>
            <a:pathLst>
              <a:path extrusionOk="0" h="510" w="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cap="flat" cmpd="sng" w="19050">
            <a:solidFill>
              <a:srgbClr val="FFF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pic>
        <p:nvPicPr>
          <p:cNvPr id="538" name="Google Shape;538;p48"/>
          <p:cNvPicPr preferRelativeResize="0"/>
          <p:nvPr/>
        </p:nvPicPr>
        <p:blipFill>
          <a:blip r:embed="rId3">
            <a:alphaModFix/>
          </a:blip>
          <a:stretch>
            <a:fillRect/>
          </a:stretch>
        </p:blipFill>
        <p:spPr>
          <a:xfrm>
            <a:off x="2608289" y="4178764"/>
            <a:ext cx="254764" cy="219323"/>
          </a:xfrm>
          <a:prstGeom prst="rect">
            <a:avLst/>
          </a:prstGeom>
          <a:noFill/>
          <a:ln cap="flat" cmpd="sng" w="19050">
            <a:solidFill>
              <a:srgbClr val="FFFFFF"/>
            </a:solidFill>
            <a:prstDash val="solid"/>
            <a:round/>
            <a:headEnd len="sm" w="sm" type="none"/>
            <a:tailEnd len="sm" w="sm" type="none"/>
          </a:ln>
        </p:spPr>
      </p:pic>
      <p:sp>
        <p:nvSpPr>
          <p:cNvPr id="539" name="Google Shape;539;p48"/>
          <p:cNvSpPr txBox="1"/>
          <p:nvPr/>
        </p:nvSpPr>
        <p:spPr>
          <a:xfrm>
            <a:off x="1067401" y="4059163"/>
            <a:ext cx="1278450" cy="45345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b="1" lang="en" sz="700">
                <a:solidFill>
                  <a:srgbClr val="000000"/>
                </a:solidFill>
                <a:latin typeface="Calibri"/>
                <a:ea typeface="Calibri"/>
                <a:cs typeface="Calibri"/>
                <a:sym typeface="Calibri"/>
              </a:rPr>
              <a:t>Customer Segment:</a:t>
            </a:r>
            <a:endParaRPr b="1" sz="700">
              <a:solidFill>
                <a:srgbClr val="000000"/>
              </a:solidFill>
              <a:latin typeface="Calibri"/>
              <a:ea typeface="Calibri"/>
              <a:cs typeface="Calibri"/>
              <a:sym typeface="Calibri"/>
            </a:endParaRPr>
          </a:p>
          <a:p>
            <a:pPr indent="0" lvl="0" marL="0" marR="0" rtl="0" algn="r">
              <a:lnSpc>
                <a:spcPct val="100000"/>
              </a:lnSpc>
              <a:spcBef>
                <a:spcPts val="0"/>
              </a:spcBef>
              <a:spcAft>
                <a:spcPts val="0"/>
              </a:spcAft>
              <a:buNone/>
            </a:pPr>
            <a:r>
              <a:rPr lang="en" sz="700">
                <a:latin typeface="Calibri"/>
                <a:ea typeface="Calibri"/>
                <a:cs typeface="Calibri"/>
                <a:sym typeface="Calibri"/>
              </a:rPr>
              <a:t>Internet User, Students, Housewifi, staff peddle with range from 13 until 45r</a:t>
            </a:r>
            <a:endParaRPr sz="700"/>
          </a:p>
        </p:txBody>
      </p:sp>
      <p:sp>
        <p:nvSpPr>
          <p:cNvPr id="540" name="Google Shape;540;p48"/>
          <p:cNvSpPr txBox="1"/>
          <p:nvPr/>
        </p:nvSpPr>
        <p:spPr>
          <a:xfrm>
            <a:off x="759925" y="2819763"/>
            <a:ext cx="1338900" cy="453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Font typeface="Arial"/>
              <a:buNone/>
            </a:pPr>
            <a:r>
              <a:rPr b="1" lang="en" sz="700">
                <a:solidFill>
                  <a:schemeClr val="dk1"/>
                </a:solidFill>
                <a:latin typeface="Calibri"/>
                <a:ea typeface="Calibri"/>
                <a:cs typeface="Calibri"/>
                <a:sym typeface="Calibri"/>
              </a:rPr>
              <a:t>Value Proposition</a:t>
            </a:r>
            <a:r>
              <a:rPr lang="en" sz="700">
                <a:solidFill>
                  <a:schemeClr val="dk1"/>
                </a:solidFill>
                <a:latin typeface="Calibri"/>
                <a:ea typeface="Calibri"/>
                <a:cs typeface="Calibri"/>
                <a:sym typeface="Calibri"/>
              </a:rPr>
              <a:t>:</a:t>
            </a:r>
            <a:endParaRPr sz="700">
              <a:solidFill>
                <a:schemeClr val="dk1"/>
              </a:solidFill>
              <a:latin typeface="Calibri"/>
              <a:ea typeface="Calibri"/>
              <a:cs typeface="Calibri"/>
              <a:sym typeface="Calibri"/>
            </a:endParaRPr>
          </a:p>
          <a:p>
            <a:pPr indent="0" lvl="0" marL="0" rtl="0" algn="r">
              <a:spcBef>
                <a:spcPts val="0"/>
              </a:spcBef>
              <a:spcAft>
                <a:spcPts val="0"/>
              </a:spcAft>
              <a:buNone/>
            </a:pPr>
            <a:r>
              <a:rPr lang="en" sz="700">
                <a:solidFill>
                  <a:schemeClr val="dk1"/>
                </a:solidFill>
                <a:latin typeface="Calibri"/>
                <a:ea typeface="Calibri"/>
                <a:cs typeface="Calibri"/>
                <a:sym typeface="Calibri"/>
              </a:rPr>
              <a:t>pengiriman gratis, can track location, Usability, </a:t>
            </a:r>
            <a:r>
              <a:rPr lang="en" sz="700">
                <a:latin typeface="Calibri"/>
                <a:ea typeface="Calibri"/>
                <a:cs typeface="Calibri"/>
                <a:sym typeface="Calibri"/>
              </a:rPr>
              <a:t>accessibility</a:t>
            </a:r>
            <a:endParaRPr sz="700">
              <a:latin typeface="Calibri"/>
              <a:ea typeface="Calibri"/>
              <a:cs typeface="Calibri"/>
              <a:sym typeface="Calibri"/>
            </a:endParaRPr>
          </a:p>
        </p:txBody>
      </p:sp>
      <p:pic>
        <p:nvPicPr>
          <p:cNvPr id="541" name="Google Shape;541;p48"/>
          <p:cNvPicPr preferRelativeResize="0"/>
          <p:nvPr/>
        </p:nvPicPr>
        <p:blipFill>
          <a:blip r:embed="rId4">
            <a:alphaModFix/>
          </a:blip>
          <a:stretch>
            <a:fillRect/>
          </a:stretch>
        </p:blipFill>
        <p:spPr>
          <a:xfrm>
            <a:off x="2318289" y="3012113"/>
            <a:ext cx="254764" cy="267606"/>
          </a:xfrm>
          <a:prstGeom prst="rect">
            <a:avLst/>
          </a:prstGeom>
          <a:noFill/>
          <a:ln>
            <a:noFill/>
          </a:ln>
        </p:spPr>
      </p:pic>
      <p:pic>
        <p:nvPicPr>
          <p:cNvPr id="542" name="Google Shape;542;p48"/>
          <p:cNvPicPr preferRelativeResize="0"/>
          <p:nvPr/>
        </p:nvPicPr>
        <p:blipFill>
          <a:blip r:embed="rId5">
            <a:alphaModFix/>
          </a:blip>
          <a:stretch>
            <a:fillRect/>
          </a:stretch>
        </p:blipFill>
        <p:spPr>
          <a:xfrm>
            <a:off x="2608287" y="1899428"/>
            <a:ext cx="254763" cy="214229"/>
          </a:xfrm>
          <a:prstGeom prst="rect">
            <a:avLst/>
          </a:prstGeom>
          <a:noFill/>
          <a:ln>
            <a:noFill/>
          </a:ln>
        </p:spPr>
      </p:pic>
      <p:pic>
        <p:nvPicPr>
          <p:cNvPr id="543" name="Google Shape;543;p48"/>
          <p:cNvPicPr preferRelativeResize="0"/>
          <p:nvPr/>
        </p:nvPicPr>
        <p:blipFill>
          <a:blip r:embed="rId6">
            <a:alphaModFix/>
          </a:blip>
          <a:stretch>
            <a:fillRect/>
          </a:stretch>
        </p:blipFill>
        <p:spPr>
          <a:xfrm>
            <a:off x="3395589" y="1020566"/>
            <a:ext cx="287820" cy="302326"/>
          </a:xfrm>
          <a:prstGeom prst="rect">
            <a:avLst/>
          </a:prstGeom>
          <a:noFill/>
          <a:ln>
            <a:noFill/>
          </a:ln>
        </p:spPr>
      </p:pic>
      <p:pic>
        <p:nvPicPr>
          <p:cNvPr id="544" name="Google Shape;544;p48"/>
          <p:cNvPicPr preferRelativeResize="0"/>
          <p:nvPr/>
        </p:nvPicPr>
        <p:blipFill>
          <a:blip r:embed="rId7">
            <a:alphaModFix/>
          </a:blip>
          <a:stretch>
            <a:fillRect/>
          </a:stretch>
        </p:blipFill>
        <p:spPr>
          <a:xfrm>
            <a:off x="4475837" y="715150"/>
            <a:ext cx="287820" cy="302328"/>
          </a:xfrm>
          <a:prstGeom prst="rect">
            <a:avLst/>
          </a:prstGeom>
          <a:noFill/>
          <a:ln>
            <a:noFill/>
          </a:ln>
        </p:spPr>
      </p:pic>
      <p:pic>
        <p:nvPicPr>
          <p:cNvPr id="545" name="Google Shape;545;p48"/>
          <p:cNvPicPr preferRelativeResize="0"/>
          <p:nvPr/>
        </p:nvPicPr>
        <p:blipFill>
          <a:blip r:embed="rId8">
            <a:alphaModFix/>
          </a:blip>
          <a:stretch>
            <a:fillRect/>
          </a:stretch>
        </p:blipFill>
        <p:spPr>
          <a:xfrm>
            <a:off x="5547765" y="1020566"/>
            <a:ext cx="287820" cy="302328"/>
          </a:xfrm>
          <a:prstGeom prst="rect">
            <a:avLst/>
          </a:prstGeom>
          <a:noFill/>
          <a:ln>
            <a:noFill/>
          </a:ln>
        </p:spPr>
      </p:pic>
      <p:pic>
        <p:nvPicPr>
          <p:cNvPr id="546" name="Google Shape;546;p48"/>
          <p:cNvPicPr preferRelativeResize="0"/>
          <p:nvPr/>
        </p:nvPicPr>
        <p:blipFill>
          <a:blip r:embed="rId9">
            <a:alphaModFix/>
          </a:blip>
          <a:stretch>
            <a:fillRect/>
          </a:stretch>
        </p:blipFill>
        <p:spPr>
          <a:xfrm>
            <a:off x="6369237" y="1851702"/>
            <a:ext cx="254764" cy="261314"/>
          </a:xfrm>
          <a:prstGeom prst="rect">
            <a:avLst/>
          </a:prstGeom>
          <a:noFill/>
          <a:ln>
            <a:noFill/>
          </a:ln>
        </p:spPr>
      </p:pic>
      <p:pic>
        <p:nvPicPr>
          <p:cNvPr id="547" name="Google Shape;547;p48"/>
          <p:cNvPicPr preferRelativeResize="0"/>
          <p:nvPr/>
        </p:nvPicPr>
        <p:blipFill>
          <a:blip r:embed="rId10">
            <a:alphaModFix/>
          </a:blip>
          <a:stretch>
            <a:fillRect/>
          </a:stretch>
        </p:blipFill>
        <p:spPr>
          <a:xfrm>
            <a:off x="6687566" y="3038504"/>
            <a:ext cx="203534" cy="214232"/>
          </a:xfrm>
          <a:prstGeom prst="rect">
            <a:avLst/>
          </a:prstGeom>
          <a:noFill/>
          <a:ln>
            <a:noFill/>
          </a:ln>
        </p:spPr>
      </p:pic>
      <p:pic>
        <p:nvPicPr>
          <p:cNvPr id="548" name="Google Shape;548;p48"/>
          <p:cNvPicPr preferRelativeResize="0"/>
          <p:nvPr/>
        </p:nvPicPr>
        <p:blipFill>
          <a:blip r:embed="rId11">
            <a:alphaModFix/>
          </a:blip>
          <a:stretch>
            <a:fillRect/>
          </a:stretch>
        </p:blipFill>
        <p:spPr>
          <a:xfrm>
            <a:off x="6369237" y="4152056"/>
            <a:ext cx="254764" cy="267607"/>
          </a:xfrm>
          <a:prstGeom prst="rect">
            <a:avLst/>
          </a:prstGeom>
          <a:noFill/>
          <a:ln>
            <a:noFill/>
          </a:ln>
        </p:spPr>
      </p:pic>
      <p:grpSp>
        <p:nvGrpSpPr>
          <p:cNvPr id="549" name="Google Shape;549;p48"/>
          <p:cNvGrpSpPr/>
          <p:nvPr/>
        </p:nvGrpSpPr>
        <p:grpSpPr>
          <a:xfrm>
            <a:off x="3401610" y="2107866"/>
            <a:ext cx="2429138" cy="2076951"/>
            <a:chOff x="4353371" y="2797175"/>
            <a:chExt cx="3481388" cy="2833688"/>
          </a:xfrm>
        </p:grpSpPr>
        <p:sp>
          <p:nvSpPr>
            <p:cNvPr id="550" name="Google Shape;550;p48"/>
            <p:cNvSpPr/>
            <p:nvPr/>
          </p:nvSpPr>
          <p:spPr>
            <a:xfrm>
              <a:off x="5539233" y="5208588"/>
              <a:ext cx="1166813" cy="422275"/>
            </a:xfrm>
            <a:custGeom>
              <a:rect b="b" l="l" r="r" t="t"/>
              <a:pathLst>
                <a:path extrusionOk="0" h="236" w="653">
                  <a:moveTo>
                    <a:pt x="0" y="236"/>
                  </a:moveTo>
                  <a:cubicBezTo>
                    <a:pt x="0" y="222"/>
                    <a:pt x="10" y="210"/>
                    <a:pt x="24" y="209"/>
                  </a:cubicBezTo>
                  <a:cubicBezTo>
                    <a:pt x="77" y="202"/>
                    <a:pt x="77" y="202"/>
                    <a:pt x="77" y="202"/>
                  </a:cubicBezTo>
                  <a:cubicBezTo>
                    <a:pt x="130" y="0"/>
                    <a:pt x="130" y="0"/>
                    <a:pt x="130" y="0"/>
                  </a:cubicBezTo>
                  <a:cubicBezTo>
                    <a:pt x="523" y="0"/>
                    <a:pt x="523" y="0"/>
                    <a:pt x="523" y="0"/>
                  </a:cubicBezTo>
                  <a:cubicBezTo>
                    <a:pt x="576" y="202"/>
                    <a:pt x="576" y="202"/>
                    <a:pt x="576" y="202"/>
                  </a:cubicBezTo>
                  <a:cubicBezTo>
                    <a:pt x="629" y="209"/>
                    <a:pt x="629" y="209"/>
                    <a:pt x="629" y="209"/>
                  </a:cubicBezTo>
                  <a:cubicBezTo>
                    <a:pt x="642" y="210"/>
                    <a:pt x="653" y="222"/>
                    <a:pt x="653" y="236"/>
                  </a:cubicBezTo>
                  <a:lnTo>
                    <a:pt x="0" y="236"/>
                  </a:lnTo>
                  <a:close/>
                </a:path>
              </a:pathLst>
            </a:custGeom>
            <a:solidFill>
              <a:srgbClr val="CCCCC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48"/>
            <p:cNvSpPr/>
            <p:nvPr/>
          </p:nvSpPr>
          <p:spPr>
            <a:xfrm>
              <a:off x="5755133" y="5208588"/>
              <a:ext cx="735013" cy="60325"/>
            </a:xfrm>
            <a:custGeom>
              <a:rect b="b" l="l" r="r" t="t"/>
              <a:pathLst>
                <a:path extrusionOk="0" h="38" w="463">
                  <a:moveTo>
                    <a:pt x="0" y="38"/>
                  </a:moveTo>
                  <a:lnTo>
                    <a:pt x="10" y="0"/>
                  </a:lnTo>
                  <a:lnTo>
                    <a:pt x="453" y="0"/>
                  </a:lnTo>
                  <a:lnTo>
                    <a:pt x="463" y="38"/>
                  </a:lnTo>
                  <a:lnTo>
                    <a:pt x="0" y="38"/>
                  </a:lnTo>
                  <a:close/>
                </a:path>
              </a:pathLst>
            </a:custGeom>
            <a:solidFill>
              <a:srgbClr val="999999"/>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48"/>
            <p:cNvSpPr/>
            <p:nvPr/>
          </p:nvSpPr>
          <p:spPr>
            <a:xfrm>
              <a:off x="4353371" y="2797175"/>
              <a:ext cx="3481388" cy="2109787"/>
            </a:xfrm>
            <a:custGeom>
              <a:rect b="b" l="l" r="r" t="t"/>
              <a:pathLst>
                <a:path extrusionOk="0" h="1180" w="1948">
                  <a:moveTo>
                    <a:pt x="0" y="1180"/>
                  </a:moveTo>
                  <a:cubicBezTo>
                    <a:pt x="0" y="44"/>
                    <a:pt x="0" y="44"/>
                    <a:pt x="0" y="44"/>
                  </a:cubicBezTo>
                  <a:cubicBezTo>
                    <a:pt x="0" y="20"/>
                    <a:pt x="20" y="0"/>
                    <a:pt x="44" y="0"/>
                  </a:cubicBezTo>
                  <a:cubicBezTo>
                    <a:pt x="1904" y="0"/>
                    <a:pt x="1904" y="0"/>
                    <a:pt x="1904" y="0"/>
                  </a:cubicBezTo>
                  <a:cubicBezTo>
                    <a:pt x="1928" y="0"/>
                    <a:pt x="1948" y="20"/>
                    <a:pt x="1948" y="44"/>
                  </a:cubicBezTo>
                  <a:cubicBezTo>
                    <a:pt x="1948" y="1180"/>
                    <a:pt x="1948" y="1180"/>
                    <a:pt x="1948" y="1180"/>
                  </a:cubicBezTo>
                  <a:lnTo>
                    <a:pt x="0" y="1180"/>
                  </a:lnTo>
                  <a:close/>
                </a:path>
              </a:pathLst>
            </a:custGeom>
            <a:solidFill>
              <a:srgbClr val="2D2D2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48"/>
            <p:cNvSpPr/>
            <p:nvPr/>
          </p:nvSpPr>
          <p:spPr>
            <a:xfrm>
              <a:off x="4353371" y="4906963"/>
              <a:ext cx="3481388" cy="312737"/>
            </a:xfrm>
            <a:custGeom>
              <a:rect b="b" l="l" r="r" t="t"/>
              <a:pathLst>
                <a:path extrusionOk="0" h="175" w="1948">
                  <a:moveTo>
                    <a:pt x="1904" y="175"/>
                  </a:moveTo>
                  <a:cubicBezTo>
                    <a:pt x="44" y="175"/>
                    <a:pt x="44" y="175"/>
                    <a:pt x="44" y="175"/>
                  </a:cubicBezTo>
                  <a:cubicBezTo>
                    <a:pt x="20" y="175"/>
                    <a:pt x="0" y="156"/>
                    <a:pt x="0" y="131"/>
                  </a:cubicBezTo>
                  <a:cubicBezTo>
                    <a:pt x="0" y="0"/>
                    <a:pt x="0" y="0"/>
                    <a:pt x="0" y="0"/>
                  </a:cubicBezTo>
                  <a:cubicBezTo>
                    <a:pt x="1948" y="0"/>
                    <a:pt x="1948" y="0"/>
                    <a:pt x="1948" y="0"/>
                  </a:cubicBezTo>
                  <a:cubicBezTo>
                    <a:pt x="1948" y="131"/>
                    <a:pt x="1948" y="131"/>
                    <a:pt x="1948" y="131"/>
                  </a:cubicBezTo>
                  <a:cubicBezTo>
                    <a:pt x="1948" y="156"/>
                    <a:pt x="1928" y="175"/>
                    <a:pt x="1904" y="175"/>
                  </a:cubicBezTo>
                  <a:close/>
                </a:path>
              </a:pathLst>
            </a:custGeom>
            <a:solidFill>
              <a:srgbClr val="CCCCC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48"/>
            <p:cNvSpPr/>
            <p:nvPr/>
          </p:nvSpPr>
          <p:spPr>
            <a:xfrm>
              <a:off x="4461321" y="2935288"/>
              <a:ext cx="3264000" cy="1833600"/>
            </a:xfrm>
            <a:prstGeom prst="rect">
              <a:avLst/>
            </a:pr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48"/>
            <p:cNvSpPr/>
            <p:nvPr/>
          </p:nvSpPr>
          <p:spPr>
            <a:xfrm>
              <a:off x="4461321" y="4606925"/>
              <a:ext cx="3264000" cy="162000"/>
            </a:xfrm>
            <a:prstGeom prst="rect">
              <a:avLst/>
            </a:prstGeom>
            <a:solidFill>
              <a:srgbClr val="FE502D"/>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48"/>
            <p:cNvSpPr/>
            <p:nvPr/>
          </p:nvSpPr>
          <p:spPr>
            <a:xfrm>
              <a:off x="5418583" y="2992438"/>
              <a:ext cx="1350900" cy="87300"/>
            </a:xfrm>
            <a:prstGeom prst="rect">
              <a:avLst/>
            </a:prstGeom>
            <a:solidFill>
              <a:srgbClr val="89CDCD"/>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48"/>
            <p:cNvSpPr/>
            <p:nvPr/>
          </p:nvSpPr>
          <p:spPr>
            <a:xfrm>
              <a:off x="5693221" y="3108325"/>
              <a:ext cx="800100" cy="87300"/>
            </a:xfrm>
            <a:prstGeom prst="rect">
              <a:avLst/>
            </a:prstGeom>
            <a:solidFill>
              <a:srgbClr val="89CDCD"/>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48"/>
            <p:cNvSpPr/>
            <p:nvPr/>
          </p:nvSpPr>
          <p:spPr>
            <a:xfrm>
              <a:off x="4913758" y="3848100"/>
              <a:ext cx="411300" cy="679500"/>
            </a:xfrm>
            <a:prstGeom prst="rect">
              <a:avLst/>
            </a:prstGeom>
            <a:solidFill>
              <a:srgbClr val="89CDCD"/>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48"/>
            <p:cNvSpPr/>
            <p:nvPr/>
          </p:nvSpPr>
          <p:spPr>
            <a:xfrm>
              <a:off x="4923283" y="3276600"/>
              <a:ext cx="1408200" cy="522300"/>
            </a:xfrm>
            <a:prstGeom prst="rect">
              <a:avLst/>
            </a:prstGeom>
            <a:solidFill>
              <a:srgbClr val="000000"/>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48"/>
            <p:cNvSpPr/>
            <p:nvPr/>
          </p:nvSpPr>
          <p:spPr>
            <a:xfrm>
              <a:off x="6234558" y="3489325"/>
              <a:ext cx="42863" cy="93662"/>
            </a:xfrm>
            <a:custGeom>
              <a:rect b="b" l="l" r="r" t="t"/>
              <a:pathLst>
                <a:path extrusionOk="0" h="53" w="24">
                  <a:moveTo>
                    <a:pt x="1" y="6"/>
                  </a:moveTo>
                  <a:cubicBezTo>
                    <a:pt x="0" y="5"/>
                    <a:pt x="0" y="3"/>
                    <a:pt x="2" y="2"/>
                  </a:cubicBezTo>
                  <a:cubicBezTo>
                    <a:pt x="3" y="0"/>
                    <a:pt x="5" y="1"/>
                    <a:pt x="6" y="2"/>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4" y="29"/>
                    <a:pt x="24" y="29"/>
                    <a:pt x="24" y="29"/>
                  </a:cubicBezTo>
                  <a:cubicBezTo>
                    <a:pt x="24" y="29"/>
                    <a:pt x="24" y="29"/>
                    <a:pt x="23" y="29"/>
                  </a:cubicBezTo>
                  <a:cubicBezTo>
                    <a:pt x="6" y="52"/>
                    <a:pt x="6" y="52"/>
                    <a:pt x="6" y="52"/>
                  </a:cubicBezTo>
                  <a:cubicBezTo>
                    <a:pt x="5" y="53"/>
                    <a:pt x="3" y="53"/>
                    <a:pt x="2" y="52"/>
                  </a:cubicBezTo>
                  <a:cubicBezTo>
                    <a:pt x="0" y="51"/>
                    <a:pt x="0" y="49"/>
                    <a:pt x="1" y="48"/>
                  </a:cubicBezTo>
                  <a:cubicBezTo>
                    <a:pt x="17" y="27"/>
                    <a:pt x="17" y="27"/>
                    <a:pt x="17" y="27"/>
                  </a:cubicBezTo>
                  <a:lnTo>
                    <a:pt x="1" y="6"/>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48"/>
            <p:cNvSpPr/>
            <p:nvPr/>
          </p:nvSpPr>
          <p:spPr>
            <a:xfrm>
              <a:off x="4975671" y="3489325"/>
              <a:ext cx="42863" cy="93662"/>
            </a:xfrm>
            <a:custGeom>
              <a:rect b="b" l="l" r="r" t="t"/>
              <a:pathLst>
                <a:path extrusionOk="0" h="53" w="24">
                  <a:moveTo>
                    <a:pt x="17" y="2"/>
                  </a:moveTo>
                  <a:cubicBezTo>
                    <a:pt x="18" y="1"/>
                    <a:pt x="21" y="0"/>
                    <a:pt x="22" y="2"/>
                  </a:cubicBezTo>
                  <a:cubicBezTo>
                    <a:pt x="24" y="3"/>
                    <a:pt x="24" y="5"/>
                    <a:pt x="23" y="6"/>
                  </a:cubicBezTo>
                  <a:cubicBezTo>
                    <a:pt x="7" y="27"/>
                    <a:pt x="7" y="27"/>
                    <a:pt x="7" y="27"/>
                  </a:cubicBezTo>
                  <a:cubicBezTo>
                    <a:pt x="23" y="48"/>
                    <a:pt x="23" y="48"/>
                    <a:pt x="23" y="48"/>
                  </a:cubicBezTo>
                  <a:cubicBezTo>
                    <a:pt x="24" y="49"/>
                    <a:pt x="24" y="51"/>
                    <a:pt x="22" y="52"/>
                  </a:cubicBezTo>
                  <a:cubicBezTo>
                    <a:pt x="21" y="53"/>
                    <a:pt x="18" y="53"/>
                    <a:pt x="17" y="52"/>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lnTo>
                    <a:pt x="17" y="2"/>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48"/>
            <p:cNvSpPr/>
            <p:nvPr/>
          </p:nvSpPr>
          <p:spPr>
            <a:xfrm>
              <a:off x="5429696" y="3848100"/>
              <a:ext cx="411300" cy="336600"/>
            </a:xfrm>
            <a:prstGeom prst="rect">
              <a:avLst/>
            </a:prstGeom>
            <a:solidFill>
              <a:srgbClr val="FEC799"/>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48"/>
            <p:cNvSpPr/>
            <p:nvPr/>
          </p:nvSpPr>
          <p:spPr>
            <a:xfrm>
              <a:off x="6374258" y="3276600"/>
              <a:ext cx="898500" cy="522300"/>
            </a:xfrm>
            <a:prstGeom prst="rect">
              <a:avLst/>
            </a:prstGeom>
            <a:solidFill>
              <a:srgbClr val="8497B0"/>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48"/>
            <p:cNvSpPr/>
            <p:nvPr/>
          </p:nvSpPr>
          <p:spPr>
            <a:xfrm>
              <a:off x="5429696" y="4217988"/>
              <a:ext cx="8811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48"/>
            <p:cNvSpPr/>
            <p:nvPr/>
          </p:nvSpPr>
          <p:spPr>
            <a:xfrm>
              <a:off x="5429696" y="4267200"/>
              <a:ext cx="881100" cy="285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48"/>
            <p:cNvSpPr/>
            <p:nvPr/>
          </p:nvSpPr>
          <p:spPr>
            <a:xfrm>
              <a:off x="5429696" y="4316413"/>
              <a:ext cx="8811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48"/>
            <p:cNvSpPr/>
            <p:nvPr/>
          </p:nvSpPr>
          <p:spPr>
            <a:xfrm>
              <a:off x="5429696" y="4367213"/>
              <a:ext cx="8811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48"/>
            <p:cNvSpPr/>
            <p:nvPr/>
          </p:nvSpPr>
          <p:spPr>
            <a:xfrm>
              <a:off x="5429696" y="4414838"/>
              <a:ext cx="8811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48"/>
            <p:cNvSpPr/>
            <p:nvPr/>
          </p:nvSpPr>
          <p:spPr>
            <a:xfrm>
              <a:off x="5429696" y="4465638"/>
              <a:ext cx="8811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48"/>
            <p:cNvSpPr/>
            <p:nvPr/>
          </p:nvSpPr>
          <p:spPr>
            <a:xfrm>
              <a:off x="5429696" y="4513263"/>
              <a:ext cx="881100" cy="285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48"/>
            <p:cNvSpPr/>
            <p:nvPr/>
          </p:nvSpPr>
          <p:spPr>
            <a:xfrm>
              <a:off x="5878958" y="3860800"/>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48"/>
            <p:cNvSpPr/>
            <p:nvPr/>
          </p:nvSpPr>
          <p:spPr>
            <a:xfrm>
              <a:off x="5878958" y="3910013"/>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48"/>
            <p:cNvSpPr/>
            <p:nvPr/>
          </p:nvSpPr>
          <p:spPr>
            <a:xfrm>
              <a:off x="5878958" y="3959225"/>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48"/>
            <p:cNvSpPr/>
            <p:nvPr/>
          </p:nvSpPr>
          <p:spPr>
            <a:xfrm>
              <a:off x="5878958" y="4008438"/>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48"/>
            <p:cNvSpPr/>
            <p:nvPr/>
          </p:nvSpPr>
          <p:spPr>
            <a:xfrm>
              <a:off x="5878958" y="4057650"/>
              <a:ext cx="431700" cy="285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48"/>
            <p:cNvSpPr/>
            <p:nvPr/>
          </p:nvSpPr>
          <p:spPr>
            <a:xfrm>
              <a:off x="5878958" y="4106863"/>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48"/>
            <p:cNvSpPr/>
            <p:nvPr/>
          </p:nvSpPr>
          <p:spPr>
            <a:xfrm>
              <a:off x="5878958" y="4157663"/>
              <a:ext cx="431700" cy="27000"/>
            </a:xfrm>
            <a:prstGeom prst="rect">
              <a:avLst/>
            </a:prstGeom>
            <a:solidFill>
              <a:srgbClr val="92949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48"/>
            <p:cNvSpPr/>
            <p:nvPr/>
          </p:nvSpPr>
          <p:spPr>
            <a:xfrm>
              <a:off x="6374258" y="4216400"/>
              <a:ext cx="433500" cy="338100"/>
            </a:xfrm>
            <a:prstGeom prst="rect">
              <a:avLst/>
            </a:prstGeom>
            <a:solidFill>
              <a:srgbClr val="F49880"/>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48"/>
            <p:cNvSpPr/>
            <p:nvPr/>
          </p:nvSpPr>
          <p:spPr>
            <a:xfrm>
              <a:off x="6836221" y="4216400"/>
              <a:ext cx="436500" cy="338100"/>
            </a:xfrm>
            <a:prstGeom prst="rect">
              <a:avLst/>
            </a:prstGeom>
            <a:solidFill>
              <a:srgbClr val="CF96BB"/>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48"/>
            <p:cNvSpPr/>
            <p:nvPr/>
          </p:nvSpPr>
          <p:spPr>
            <a:xfrm>
              <a:off x="6374258" y="3848100"/>
              <a:ext cx="898500" cy="336600"/>
            </a:xfrm>
            <a:prstGeom prst="rect">
              <a:avLst/>
            </a:prstGeom>
            <a:solidFill>
              <a:srgbClr val="89CDCD"/>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pic>
        <p:nvPicPr>
          <p:cNvPr id="581" name="Google Shape;581;p48"/>
          <p:cNvPicPr preferRelativeResize="0"/>
          <p:nvPr/>
        </p:nvPicPr>
        <p:blipFill>
          <a:blip r:embed="rId12">
            <a:alphaModFix/>
          </a:blip>
          <a:stretch>
            <a:fillRect/>
          </a:stretch>
        </p:blipFill>
        <p:spPr>
          <a:xfrm>
            <a:off x="3610983" y="2233251"/>
            <a:ext cx="1927345" cy="1214701"/>
          </a:xfrm>
          <a:prstGeom prst="rect">
            <a:avLst/>
          </a:prstGeom>
          <a:noFill/>
          <a:ln>
            <a:noFill/>
          </a:ln>
        </p:spPr>
      </p:pic>
      <p:sp>
        <p:nvSpPr>
          <p:cNvPr id="582" name="Google Shape;582;p48"/>
          <p:cNvSpPr/>
          <p:nvPr/>
        </p:nvSpPr>
        <p:spPr>
          <a:xfrm flipH="1" rot="5400000">
            <a:off x="-41706" y="4095300"/>
            <a:ext cx="1089900" cy="1006500"/>
          </a:xfrm>
          <a:prstGeom prst="rtTriangle">
            <a:avLst/>
          </a:prstGeom>
          <a:solidFill>
            <a:srgbClr val="F88C5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9"/>
          <p:cNvSpPr txBox="1"/>
          <p:nvPr/>
        </p:nvSpPr>
        <p:spPr>
          <a:xfrm>
            <a:off x="649700" y="614900"/>
            <a:ext cx="7454250" cy="238500"/>
          </a:xfrm>
          <a:prstGeom prst="rect">
            <a:avLst/>
          </a:prstGeom>
          <a:noFill/>
          <a:ln>
            <a:noFill/>
          </a:ln>
        </p:spPr>
        <p:txBody>
          <a:bodyPr anchorCtr="0" anchor="t" bIns="45725" lIns="45725" spcFirstLastPara="1" rIns="45725" wrap="square" tIns="45725">
            <a:spAutoFit/>
          </a:bodyPr>
          <a:lstStyle/>
          <a:p>
            <a:pPr indent="-177800" lvl="0" marL="228600" rtl="0" algn="l">
              <a:spcBef>
                <a:spcPts val="0"/>
              </a:spcBef>
              <a:spcAft>
                <a:spcPts val="0"/>
              </a:spcAft>
              <a:buSzPts val="1000"/>
              <a:buFont typeface="Calibri"/>
              <a:buChar char="-"/>
            </a:pPr>
            <a:r>
              <a:t/>
            </a:r>
            <a:endParaRPr sz="1000">
              <a:latin typeface="Calibri"/>
              <a:ea typeface="Calibri"/>
              <a:cs typeface="Calibri"/>
              <a:sym typeface="Calibri"/>
            </a:endParaRPr>
          </a:p>
        </p:txBody>
      </p:sp>
      <p:pic>
        <p:nvPicPr>
          <p:cNvPr id="588" name="Google Shape;588;p49"/>
          <p:cNvPicPr preferRelativeResize="0"/>
          <p:nvPr/>
        </p:nvPicPr>
        <p:blipFill>
          <a:blip r:embed="rId3">
            <a:alphaModFix/>
          </a:blip>
          <a:stretch>
            <a:fillRect/>
          </a:stretch>
        </p:blipFill>
        <p:spPr>
          <a:xfrm>
            <a:off x="5185193" y="1814544"/>
            <a:ext cx="731520" cy="777240"/>
          </a:xfrm>
          <a:prstGeom prst="rect">
            <a:avLst/>
          </a:prstGeom>
          <a:noFill/>
          <a:ln>
            <a:noFill/>
          </a:ln>
        </p:spPr>
      </p:pic>
      <p:pic>
        <p:nvPicPr>
          <p:cNvPr id="589" name="Google Shape;589;p49"/>
          <p:cNvPicPr preferRelativeResize="0"/>
          <p:nvPr/>
        </p:nvPicPr>
        <p:blipFill>
          <a:blip r:embed="rId4">
            <a:alphaModFix/>
          </a:blip>
          <a:stretch>
            <a:fillRect/>
          </a:stretch>
        </p:blipFill>
        <p:spPr>
          <a:xfrm>
            <a:off x="3331000" y="1677381"/>
            <a:ext cx="914400" cy="1051560"/>
          </a:xfrm>
          <a:prstGeom prst="rect">
            <a:avLst/>
          </a:prstGeom>
          <a:noFill/>
          <a:ln>
            <a:noFill/>
          </a:ln>
        </p:spPr>
      </p:pic>
      <p:pic>
        <p:nvPicPr>
          <p:cNvPr id="590" name="Google Shape;590;p49"/>
          <p:cNvPicPr preferRelativeResize="0"/>
          <p:nvPr/>
        </p:nvPicPr>
        <p:blipFill rotWithShape="1">
          <a:blip r:embed="rId5">
            <a:alphaModFix/>
          </a:blip>
          <a:srcRect b="0" l="0" r="0" t="0"/>
          <a:stretch/>
        </p:blipFill>
        <p:spPr>
          <a:xfrm>
            <a:off x="1569846" y="1768837"/>
            <a:ext cx="731550" cy="868650"/>
          </a:xfrm>
          <a:prstGeom prst="rect">
            <a:avLst/>
          </a:prstGeom>
          <a:noFill/>
          <a:ln>
            <a:noFill/>
          </a:ln>
        </p:spPr>
      </p:pic>
      <p:pic>
        <p:nvPicPr>
          <p:cNvPr id="591" name="Google Shape;591;p49"/>
          <p:cNvPicPr preferRelativeResize="0"/>
          <p:nvPr/>
        </p:nvPicPr>
        <p:blipFill>
          <a:blip r:embed="rId6">
            <a:alphaModFix/>
          </a:blip>
          <a:stretch>
            <a:fillRect/>
          </a:stretch>
        </p:blipFill>
        <p:spPr>
          <a:xfrm>
            <a:off x="1387000" y="3114278"/>
            <a:ext cx="914400" cy="960120"/>
          </a:xfrm>
          <a:prstGeom prst="rect">
            <a:avLst/>
          </a:prstGeom>
          <a:noFill/>
          <a:ln>
            <a:noFill/>
          </a:ln>
        </p:spPr>
      </p:pic>
      <p:pic>
        <p:nvPicPr>
          <p:cNvPr id="592" name="Google Shape;592;p49"/>
          <p:cNvPicPr preferRelativeResize="0"/>
          <p:nvPr/>
        </p:nvPicPr>
        <p:blipFill>
          <a:blip r:embed="rId7">
            <a:alphaModFix/>
          </a:blip>
          <a:stretch>
            <a:fillRect/>
          </a:stretch>
        </p:blipFill>
        <p:spPr>
          <a:xfrm>
            <a:off x="3102400" y="3114278"/>
            <a:ext cx="1371600" cy="785813"/>
          </a:xfrm>
          <a:prstGeom prst="rect">
            <a:avLst/>
          </a:prstGeom>
          <a:noFill/>
          <a:ln>
            <a:noFill/>
          </a:ln>
        </p:spPr>
      </p:pic>
      <p:pic>
        <p:nvPicPr>
          <p:cNvPr id="593" name="Google Shape;593;p49"/>
          <p:cNvPicPr preferRelativeResize="0"/>
          <p:nvPr/>
        </p:nvPicPr>
        <p:blipFill>
          <a:blip r:embed="rId8">
            <a:alphaModFix/>
          </a:blip>
          <a:stretch>
            <a:fillRect/>
          </a:stretch>
        </p:blipFill>
        <p:spPr>
          <a:xfrm>
            <a:off x="6856506" y="1814544"/>
            <a:ext cx="731520" cy="777240"/>
          </a:xfrm>
          <a:prstGeom prst="rect">
            <a:avLst/>
          </a:prstGeom>
          <a:noFill/>
          <a:ln>
            <a:noFill/>
          </a:ln>
        </p:spPr>
      </p:pic>
      <p:pic>
        <p:nvPicPr>
          <p:cNvPr id="594" name="Google Shape;594;p49"/>
          <p:cNvPicPr preferRelativeResize="0"/>
          <p:nvPr/>
        </p:nvPicPr>
        <p:blipFill>
          <a:blip r:embed="rId9">
            <a:alphaModFix/>
          </a:blip>
          <a:stretch>
            <a:fillRect/>
          </a:stretch>
        </p:blipFill>
        <p:spPr>
          <a:xfrm>
            <a:off x="6704088" y="2902900"/>
            <a:ext cx="1188188" cy="1188188"/>
          </a:xfrm>
          <a:prstGeom prst="rect">
            <a:avLst/>
          </a:prstGeom>
          <a:noFill/>
          <a:ln>
            <a:noFill/>
          </a:ln>
        </p:spPr>
      </p:pic>
      <p:pic>
        <p:nvPicPr>
          <p:cNvPr id="595" name="Google Shape;595;p49"/>
          <p:cNvPicPr preferRelativeResize="0"/>
          <p:nvPr/>
        </p:nvPicPr>
        <p:blipFill>
          <a:blip r:embed="rId10">
            <a:alphaModFix/>
          </a:blip>
          <a:stretch>
            <a:fillRect/>
          </a:stretch>
        </p:blipFill>
        <p:spPr>
          <a:xfrm>
            <a:off x="5053269" y="2959209"/>
            <a:ext cx="1071563" cy="1071563"/>
          </a:xfrm>
          <a:prstGeom prst="rect">
            <a:avLst/>
          </a:prstGeom>
          <a:noFill/>
          <a:ln>
            <a:noFill/>
          </a:ln>
        </p:spPr>
      </p:pic>
      <p:sp>
        <p:nvSpPr>
          <p:cNvPr id="596" name="Google Shape;596;p49"/>
          <p:cNvSpPr txBox="1"/>
          <p:nvPr/>
        </p:nvSpPr>
        <p:spPr>
          <a:xfrm>
            <a:off x="1263950" y="354738"/>
            <a:ext cx="6666150" cy="43095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800">
                <a:solidFill>
                  <a:srgbClr val="FF5400"/>
                </a:solidFill>
              </a:rPr>
              <a:t>Technology </a:t>
            </a:r>
            <a:r>
              <a:rPr b="1" lang="en" sz="2800">
                <a:solidFill>
                  <a:srgbClr val="212121"/>
                </a:solidFill>
              </a:rPr>
              <a:t>Implementation </a:t>
            </a:r>
            <a:r>
              <a:rPr b="1" lang="en" sz="2800">
                <a:solidFill>
                  <a:srgbClr val="FF5400"/>
                </a:solidFill>
              </a:rPr>
              <a:t> </a:t>
            </a:r>
            <a:endParaRPr b="1"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8C57"/>
        </a:solidFill>
      </p:bgPr>
    </p:bg>
    <p:spTree>
      <p:nvGrpSpPr>
        <p:cNvPr id="600" name="Shape 600"/>
        <p:cNvGrpSpPr/>
        <p:nvPr/>
      </p:nvGrpSpPr>
      <p:grpSpPr>
        <a:xfrm>
          <a:off x="0" y="0"/>
          <a:ext cx="0" cy="0"/>
          <a:chOff x="0" y="0"/>
          <a:chExt cx="0" cy="0"/>
        </a:xfrm>
      </p:grpSpPr>
      <p:grpSp>
        <p:nvGrpSpPr>
          <p:cNvPr id="601" name="Google Shape;601;p50"/>
          <p:cNvGrpSpPr/>
          <p:nvPr/>
        </p:nvGrpSpPr>
        <p:grpSpPr>
          <a:xfrm>
            <a:off x="1507729" y="1438312"/>
            <a:ext cx="6128550" cy="2382400"/>
            <a:chOff x="0" y="0"/>
            <a:chExt cx="16342800" cy="6353067"/>
          </a:xfrm>
        </p:grpSpPr>
        <p:sp>
          <p:nvSpPr>
            <p:cNvPr id="602" name="Google Shape;602;p50"/>
            <p:cNvSpPr txBox="1"/>
            <p:nvPr/>
          </p:nvSpPr>
          <p:spPr>
            <a:xfrm>
              <a:off x="0" y="5614167"/>
              <a:ext cx="16342800" cy="738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 sz="1800">
                  <a:latin typeface="Roboto"/>
                  <a:ea typeface="Roboto"/>
                  <a:cs typeface="Roboto"/>
                  <a:sym typeface="Roboto"/>
                </a:rPr>
                <a:t>SaKe Team</a:t>
              </a:r>
              <a:endParaRPr sz="700"/>
            </a:p>
          </p:txBody>
        </p:sp>
        <p:sp>
          <p:nvSpPr>
            <p:cNvPr id="603" name="Google Shape;603;p50"/>
            <p:cNvSpPr txBox="1"/>
            <p:nvPr/>
          </p:nvSpPr>
          <p:spPr>
            <a:xfrm>
              <a:off x="0" y="0"/>
              <a:ext cx="16342800" cy="3971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 sz="4500"/>
                <a:t>T</a:t>
              </a:r>
              <a:r>
                <a:rPr b="1" i="0" lang="en" sz="4500" u="none" cap="none" strike="noStrike">
                  <a:solidFill>
                    <a:srgbClr val="000000"/>
                  </a:solidFill>
                </a:rPr>
                <a:t>HANK</a:t>
              </a:r>
              <a:endParaRPr b="1" sz="4500"/>
            </a:p>
            <a:p>
              <a:pPr indent="0" lvl="0" marL="0" marR="0" rtl="0" algn="ctr">
                <a:lnSpc>
                  <a:spcPct val="115000"/>
                </a:lnSpc>
                <a:spcBef>
                  <a:spcPts val="0"/>
                </a:spcBef>
                <a:spcAft>
                  <a:spcPts val="0"/>
                </a:spcAft>
                <a:buNone/>
              </a:pPr>
              <a:r>
                <a:rPr b="1" i="0" lang="en" sz="4500" u="none" cap="none" strike="noStrike">
                  <a:solidFill>
                    <a:srgbClr val="FFFFFF"/>
                  </a:solidFill>
                </a:rPr>
                <a:t>YOU</a:t>
              </a:r>
              <a:endParaRPr b="1" sz="45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28"/>
          <p:cNvGrpSpPr/>
          <p:nvPr/>
        </p:nvGrpSpPr>
        <p:grpSpPr>
          <a:xfrm>
            <a:off x="4519159" y="280444"/>
            <a:ext cx="4624788" cy="1494548"/>
            <a:chOff x="-152167" y="747850"/>
            <a:chExt cx="12332767" cy="3985460"/>
          </a:xfrm>
        </p:grpSpPr>
        <p:sp>
          <p:nvSpPr>
            <p:cNvPr id="155" name="Google Shape;155;p28"/>
            <p:cNvSpPr txBox="1"/>
            <p:nvPr/>
          </p:nvSpPr>
          <p:spPr>
            <a:xfrm>
              <a:off x="-152167" y="747850"/>
              <a:ext cx="12180600" cy="3032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 sz="4200" u="none" cap="none" strike="noStrike">
                  <a:solidFill>
                    <a:srgbClr val="FE502D"/>
                  </a:solidFill>
                </a:rPr>
                <a:t>Sa</a:t>
              </a:r>
              <a:r>
                <a:rPr b="1" lang="en" sz="4200">
                  <a:solidFill>
                    <a:srgbClr val="FE502D"/>
                  </a:solidFill>
                </a:rPr>
                <a:t>K</a:t>
              </a:r>
              <a:r>
                <a:rPr b="1" i="0" lang="en" sz="4200" u="none" cap="none" strike="noStrike">
                  <a:solidFill>
                    <a:srgbClr val="FE502D"/>
                  </a:solidFill>
                </a:rPr>
                <a:t>e Team Here!</a:t>
              </a:r>
              <a:endParaRPr b="1" sz="700"/>
            </a:p>
            <a:p>
              <a:pPr indent="0" lvl="0" marL="0" marR="0" rtl="0" algn="ctr">
                <a:lnSpc>
                  <a:spcPct val="300000"/>
                </a:lnSpc>
                <a:spcBef>
                  <a:spcPts val="0"/>
                </a:spcBef>
                <a:spcAft>
                  <a:spcPts val="0"/>
                </a:spcAft>
                <a:buNone/>
              </a:pPr>
              <a:r>
                <a:rPr b="1" i="0" lang="en" sz="2500" u="none" cap="none" strike="noStrike">
                  <a:solidFill>
                    <a:srgbClr val="000000"/>
                  </a:solidFill>
                </a:rPr>
                <a:t>B21-CAP0114</a:t>
              </a:r>
              <a:endParaRPr b="1" sz="700"/>
            </a:p>
          </p:txBody>
        </p:sp>
        <p:sp>
          <p:nvSpPr>
            <p:cNvPr id="156" name="Google Shape;156;p28"/>
            <p:cNvSpPr txBox="1"/>
            <p:nvPr/>
          </p:nvSpPr>
          <p:spPr>
            <a:xfrm>
              <a:off x="0" y="4327410"/>
              <a:ext cx="12180600" cy="405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57" name="Google Shape;157;p28"/>
          <p:cNvPicPr preferRelativeResize="0"/>
          <p:nvPr/>
        </p:nvPicPr>
        <p:blipFill rotWithShape="1">
          <a:blip r:embed="rId3">
            <a:alphaModFix/>
          </a:blip>
          <a:srcRect b="25656" l="10634" r="15356" t="0"/>
          <a:stretch/>
        </p:blipFill>
        <p:spPr>
          <a:xfrm>
            <a:off x="706950" y="1017605"/>
            <a:ext cx="1387200" cy="1393800"/>
          </a:xfrm>
          <a:prstGeom prst="ellipse">
            <a:avLst/>
          </a:prstGeom>
          <a:noFill/>
          <a:ln>
            <a:noFill/>
          </a:ln>
        </p:spPr>
      </p:pic>
      <p:pic>
        <p:nvPicPr>
          <p:cNvPr id="158" name="Google Shape;158;p28"/>
          <p:cNvPicPr preferRelativeResize="0"/>
          <p:nvPr/>
        </p:nvPicPr>
        <p:blipFill rotWithShape="1">
          <a:blip r:embed="rId4">
            <a:alphaModFix/>
          </a:blip>
          <a:srcRect b="21635" l="60301" r="0" t="26166"/>
          <a:stretch/>
        </p:blipFill>
        <p:spPr>
          <a:xfrm>
            <a:off x="5408063" y="2143025"/>
            <a:ext cx="1416450" cy="1397550"/>
          </a:xfrm>
          <a:prstGeom prst="ellipse">
            <a:avLst/>
          </a:prstGeom>
          <a:noFill/>
          <a:ln>
            <a:noFill/>
          </a:ln>
        </p:spPr>
      </p:pic>
      <p:pic>
        <p:nvPicPr>
          <p:cNvPr id="159" name="Google Shape;159;p28"/>
          <p:cNvPicPr preferRelativeResize="0"/>
          <p:nvPr/>
        </p:nvPicPr>
        <p:blipFill rotWithShape="1">
          <a:blip r:embed="rId5">
            <a:alphaModFix/>
          </a:blip>
          <a:srcRect b="33408" l="5055" r="17760" t="9090"/>
          <a:stretch/>
        </p:blipFill>
        <p:spPr>
          <a:xfrm>
            <a:off x="1380763" y="3229763"/>
            <a:ext cx="1416450" cy="1406250"/>
          </a:xfrm>
          <a:prstGeom prst="ellipse">
            <a:avLst/>
          </a:prstGeom>
          <a:noFill/>
          <a:ln>
            <a:noFill/>
          </a:ln>
        </p:spPr>
      </p:pic>
      <p:pic>
        <p:nvPicPr>
          <p:cNvPr id="160" name="Google Shape;160;p28"/>
          <p:cNvPicPr preferRelativeResize="0"/>
          <p:nvPr/>
        </p:nvPicPr>
        <p:blipFill rotWithShape="1">
          <a:blip r:embed="rId6">
            <a:alphaModFix/>
          </a:blip>
          <a:srcRect b="40968" l="5537" r="17116" t="0"/>
          <a:stretch/>
        </p:blipFill>
        <p:spPr>
          <a:xfrm>
            <a:off x="7225975" y="2131106"/>
            <a:ext cx="1387200" cy="1411050"/>
          </a:xfrm>
          <a:prstGeom prst="ellipse">
            <a:avLst/>
          </a:prstGeom>
          <a:noFill/>
          <a:ln>
            <a:noFill/>
          </a:ln>
        </p:spPr>
      </p:pic>
      <p:pic>
        <p:nvPicPr>
          <p:cNvPr id="161" name="Google Shape;161;p28"/>
          <p:cNvPicPr preferRelativeResize="0"/>
          <p:nvPr/>
        </p:nvPicPr>
        <p:blipFill rotWithShape="1">
          <a:blip r:embed="rId7">
            <a:alphaModFix/>
          </a:blip>
          <a:srcRect b="1749" l="6172" r="13557" t="33441"/>
          <a:stretch/>
        </p:blipFill>
        <p:spPr>
          <a:xfrm>
            <a:off x="3116013" y="3229763"/>
            <a:ext cx="1416450" cy="1410450"/>
          </a:xfrm>
          <a:prstGeom prst="ellipse">
            <a:avLst/>
          </a:prstGeom>
          <a:noFill/>
          <a:ln>
            <a:noFill/>
          </a:ln>
        </p:spPr>
      </p:pic>
      <p:pic>
        <p:nvPicPr>
          <p:cNvPr id="162" name="Google Shape;162;p28"/>
          <p:cNvPicPr preferRelativeResize="0"/>
          <p:nvPr/>
        </p:nvPicPr>
        <p:blipFill rotWithShape="1">
          <a:blip r:embed="rId8">
            <a:alphaModFix/>
          </a:blip>
          <a:srcRect b="14386" l="2749" r="1456" t="8802"/>
          <a:stretch/>
        </p:blipFill>
        <p:spPr>
          <a:xfrm>
            <a:off x="2559137" y="1018950"/>
            <a:ext cx="1387200" cy="1391100"/>
          </a:xfrm>
          <a:prstGeom prst="ellipse">
            <a:avLst/>
          </a:prstGeom>
          <a:noFill/>
          <a:ln>
            <a:noFill/>
          </a:ln>
        </p:spPr>
      </p:pic>
      <p:sp>
        <p:nvSpPr>
          <p:cNvPr id="163" name="Google Shape;163;p28"/>
          <p:cNvSpPr txBox="1"/>
          <p:nvPr/>
        </p:nvSpPr>
        <p:spPr>
          <a:xfrm>
            <a:off x="2877076" y="2506788"/>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latin typeface="Courier New"/>
                <a:ea typeface="Courier New"/>
                <a:cs typeface="Courier New"/>
                <a:sym typeface="Courier New"/>
              </a:rPr>
              <a:t>Bintang </a:t>
            </a:r>
            <a:endParaRPr sz="1300">
              <a:latin typeface="Courier New"/>
              <a:ea typeface="Courier New"/>
              <a:cs typeface="Courier New"/>
              <a:sym typeface="Courier New"/>
            </a:endParaRPr>
          </a:p>
        </p:txBody>
      </p:sp>
      <p:sp>
        <p:nvSpPr>
          <p:cNvPr id="164" name="Google Shape;164;p28"/>
          <p:cNvSpPr txBox="1"/>
          <p:nvPr/>
        </p:nvSpPr>
        <p:spPr>
          <a:xfrm>
            <a:off x="1662087" y="4745100"/>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latin typeface="Courier New"/>
                <a:ea typeface="Courier New"/>
                <a:cs typeface="Courier New"/>
                <a:sym typeface="Courier New"/>
              </a:rPr>
              <a:t>Gustavo</a:t>
            </a:r>
            <a:endParaRPr sz="1300">
              <a:latin typeface="Courier New"/>
              <a:ea typeface="Courier New"/>
              <a:cs typeface="Courier New"/>
              <a:sym typeface="Courier New"/>
            </a:endParaRPr>
          </a:p>
        </p:txBody>
      </p:sp>
      <p:sp>
        <p:nvSpPr>
          <p:cNvPr id="165" name="Google Shape;165;p28"/>
          <p:cNvSpPr txBox="1"/>
          <p:nvPr/>
        </p:nvSpPr>
        <p:spPr>
          <a:xfrm>
            <a:off x="3397335" y="4745100"/>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latin typeface="Courier New"/>
                <a:ea typeface="Courier New"/>
                <a:cs typeface="Courier New"/>
                <a:sym typeface="Courier New"/>
              </a:rPr>
              <a:t>Yohana</a:t>
            </a:r>
            <a:endParaRPr sz="1300">
              <a:latin typeface="Courier New"/>
              <a:ea typeface="Courier New"/>
              <a:cs typeface="Courier New"/>
              <a:sym typeface="Courier New"/>
            </a:endParaRPr>
          </a:p>
        </p:txBody>
      </p:sp>
      <p:sp>
        <p:nvSpPr>
          <p:cNvPr id="166" name="Google Shape;166;p28"/>
          <p:cNvSpPr txBox="1"/>
          <p:nvPr/>
        </p:nvSpPr>
        <p:spPr>
          <a:xfrm>
            <a:off x="7492669" y="3663863"/>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latin typeface="Courier New"/>
                <a:ea typeface="Courier New"/>
                <a:cs typeface="Courier New"/>
                <a:sym typeface="Courier New"/>
              </a:rPr>
              <a:t>Tiara</a:t>
            </a:r>
            <a:endParaRPr sz="1300">
              <a:latin typeface="Courier New"/>
              <a:ea typeface="Courier New"/>
              <a:cs typeface="Courier New"/>
              <a:sym typeface="Courier New"/>
            </a:endParaRPr>
          </a:p>
        </p:txBody>
      </p:sp>
      <p:sp>
        <p:nvSpPr>
          <p:cNvPr id="167" name="Google Shape;167;p28"/>
          <p:cNvSpPr txBox="1"/>
          <p:nvPr/>
        </p:nvSpPr>
        <p:spPr>
          <a:xfrm>
            <a:off x="5689388" y="3663863"/>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latin typeface="Courier New"/>
                <a:ea typeface="Courier New"/>
                <a:cs typeface="Courier New"/>
                <a:sym typeface="Courier New"/>
              </a:rPr>
              <a:t>Rian</a:t>
            </a:r>
            <a:endParaRPr sz="1300">
              <a:latin typeface="Courier New"/>
              <a:ea typeface="Courier New"/>
              <a:cs typeface="Courier New"/>
              <a:sym typeface="Courier New"/>
            </a:endParaRPr>
          </a:p>
        </p:txBody>
      </p:sp>
      <p:sp>
        <p:nvSpPr>
          <p:cNvPr id="168" name="Google Shape;168;p28"/>
          <p:cNvSpPr txBox="1"/>
          <p:nvPr/>
        </p:nvSpPr>
        <p:spPr>
          <a:xfrm>
            <a:off x="973650" y="2506788"/>
            <a:ext cx="8538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Clr>
                <a:srgbClr val="000000"/>
              </a:buClr>
              <a:buSzPts val="600"/>
              <a:buFont typeface="Arial"/>
              <a:buNone/>
            </a:pPr>
            <a:r>
              <a:rPr lang="en" sz="1300">
                <a:latin typeface="Courier New"/>
                <a:ea typeface="Courier New"/>
                <a:cs typeface="Courier New"/>
                <a:sym typeface="Courier New"/>
              </a:rPr>
              <a:t>Hisyam </a:t>
            </a:r>
            <a:endParaRPr sz="13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8C57"/>
        </a:solidFill>
      </p:bgPr>
    </p:bg>
    <p:spTree>
      <p:nvGrpSpPr>
        <p:cNvPr id="172" name="Shape 172"/>
        <p:cNvGrpSpPr/>
        <p:nvPr/>
      </p:nvGrpSpPr>
      <p:grpSpPr>
        <a:xfrm>
          <a:off x="0" y="0"/>
          <a:ext cx="0" cy="0"/>
          <a:chOff x="0" y="0"/>
          <a:chExt cx="0" cy="0"/>
        </a:xfrm>
      </p:grpSpPr>
      <p:sp>
        <p:nvSpPr>
          <p:cNvPr id="173" name="Google Shape;173;p29"/>
          <p:cNvSpPr/>
          <p:nvPr/>
        </p:nvSpPr>
        <p:spPr>
          <a:xfrm>
            <a:off x="514350" y="1800225"/>
            <a:ext cx="2509515" cy="2828925"/>
          </a:xfrm>
          <a:custGeom>
            <a:rect b="b" l="l" r="r" t="t"/>
            <a:pathLst>
              <a:path extrusionOk="0" h="1913890" w="1697795">
                <a:moveTo>
                  <a:pt x="0" y="0"/>
                </a:moveTo>
                <a:lnTo>
                  <a:pt x="1697795" y="0"/>
                </a:lnTo>
                <a:lnTo>
                  <a:pt x="1697795" y="1913890"/>
                </a:lnTo>
                <a:lnTo>
                  <a:pt x="0" y="1913890"/>
                </a:lnTo>
                <a:close/>
              </a:path>
            </a:pathLst>
          </a:custGeom>
          <a:solidFill>
            <a:srgbClr val="FFFFFF"/>
          </a:solidFill>
          <a:ln>
            <a:noFill/>
          </a:ln>
        </p:spPr>
      </p:sp>
      <p:sp>
        <p:nvSpPr>
          <p:cNvPr id="174" name="Google Shape;174;p29"/>
          <p:cNvSpPr/>
          <p:nvPr/>
        </p:nvSpPr>
        <p:spPr>
          <a:xfrm>
            <a:off x="6120135" y="1800225"/>
            <a:ext cx="2509515" cy="2828925"/>
          </a:xfrm>
          <a:custGeom>
            <a:rect b="b" l="l" r="r" t="t"/>
            <a:pathLst>
              <a:path extrusionOk="0" h="1913890" w="1697795">
                <a:moveTo>
                  <a:pt x="0" y="0"/>
                </a:moveTo>
                <a:lnTo>
                  <a:pt x="1697795" y="0"/>
                </a:lnTo>
                <a:lnTo>
                  <a:pt x="1697795" y="1913890"/>
                </a:lnTo>
                <a:lnTo>
                  <a:pt x="0" y="1913890"/>
                </a:lnTo>
                <a:close/>
              </a:path>
            </a:pathLst>
          </a:custGeom>
          <a:solidFill>
            <a:srgbClr val="FFFFFF"/>
          </a:solidFill>
          <a:ln>
            <a:noFill/>
          </a:ln>
        </p:spPr>
      </p:sp>
      <p:grpSp>
        <p:nvGrpSpPr>
          <p:cNvPr id="175" name="Google Shape;175;p29"/>
          <p:cNvGrpSpPr/>
          <p:nvPr/>
        </p:nvGrpSpPr>
        <p:grpSpPr>
          <a:xfrm>
            <a:off x="514350" y="714772"/>
            <a:ext cx="8115300" cy="881879"/>
            <a:chOff x="0" y="-257175"/>
            <a:chExt cx="21640800" cy="2351677"/>
          </a:xfrm>
        </p:grpSpPr>
        <p:sp>
          <p:nvSpPr>
            <p:cNvPr id="176" name="Google Shape;176;p29"/>
            <p:cNvSpPr txBox="1"/>
            <p:nvPr/>
          </p:nvSpPr>
          <p:spPr>
            <a:xfrm>
              <a:off x="0" y="-257175"/>
              <a:ext cx="21640800" cy="14367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 sz="3500" u="none" cap="none" strike="noStrike">
                  <a:solidFill>
                    <a:schemeClr val="lt1"/>
                  </a:solidFill>
                </a:rPr>
                <a:t>Background</a:t>
              </a:r>
              <a:endParaRPr b="1" sz="3500">
                <a:solidFill>
                  <a:schemeClr val="lt1"/>
                </a:solidFill>
              </a:endParaRPr>
            </a:p>
          </p:txBody>
        </p:sp>
        <p:sp>
          <p:nvSpPr>
            <p:cNvPr id="177" name="Google Shape;177;p29"/>
            <p:cNvSpPr txBox="1"/>
            <p:nvPr/>
          </p:nvSpPr>
          <p:spPr>
            <a:xfrm>
              <a:off x="0" y="1578247"/>
              <a:ext cx="21640800" cy="516255"/>
            </a:xfrm>
            <a:prstGeom prst="rect">
              <a:avLst/>
            </a:prstGeom>
            <a:no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8" name="Google Shape;178;p29"/>
          <p:cNvSpPr/>
          <p:nvPr/>
        </p:nvSpPr>
        <p:spPr>
          <a:xfrm>
            <a:off x="3317243" y="1800225"/>
            <a:ext cx="2509515" cy="2828925"/>
          </a:xfrm>
          <a:custGeom>
            <a:rect b="b" l="l" r="r" t="t"/>
            <a:pathLst>
              <a:path extrusionOk="0" h="1913890" w="1697795">
                <a:moveTo>
                  <a:pt x="0" y="0"/>
                </a:moveTo>
                <a:lnTo>
                  <a:pt x="1697795" y="0"/>
                </a:lnTo>
                <a:lnTo>
                  <a:pt x="1697795" y="1913890"/>
                </a:lnTo>
                <a:lnTo>
                  <a:pt x="0" y="1913890"/>
                </a:lnTo>
                <a:close/>
              </a:path>
            </a:pathLst>
          </a:custGeom>
          <a:solidFill>
            <a:srgbClr val="FFFFFF"/>
          </a:solidFill>
          <a:ln>
            <a:noFill/>
          </a:ln>
        </p:spPr>
      </p:sp>
      <p:pic>
        <p:nvPicPr>
          <p:cNvPr id="179" name="Google Shape;179;p29"/>
          <p:cNvPicPr preferRelativeResize="0"/>
          <p:nvPr/>
        </p:nvPicPr>
        <p:blipFill rotWithShape="1">
          <a:blip r:embed="rId3">
            <a:alphaModFix/>
          </a:blip>
          <a:srcRect b="0" l="0" r="0" t="0"/>
          <a:stretch/>
        </p:blipFill>
        <p:spPr>
          <a:xfrm>
            <a:off x="1451971" y="2324193"/>
            <a:ext cx="634271" cy="634271"/>
          </a:xfrm>
          <a:prstGeom prst="rect">
            <a:avLst/>
          </a:prstGeom>
          <a:noFill/>
          <a:ln>
            <a:noFill/>
          </a:ln>
        </p:spPr>
      </p:pic>
      <p:pic>
        <p:nvPicPr>
          <p:cNvPr id="180" name="Google Shape;180;p29"/>
          <p:cNvPicPr preferRelativeResize="0"/>
          <p:nvPr/>
        </p:nvPicPr>
        <p:blipFill rotWithShape="1">
          <a:blip r:embed="rId4">
            <a:alphaModFix/>
          </a:blip>
          <a:srcRect b="0" l="0" r="0" t="0"/>
          <a:stretch/>
        </p:blipFill>
        <p:spPr>
          <a:xfrm>
            <a:off x="4347398" y="2286093"/>
            <a:ext cx="449205" cy="764900"/>
          </a:xfrm>
          <a:prstGeom prst="rect">
            <a:avLst/>
          </a:prstGeom>
          <a:noFill/>
          <a:ln>
            <a:noFill/>
          </a:ln>
        </p:spPr>
      </p:pic>
      <p:pic>
        <p:nvPicPr>
          <p:cNvPr id="181" name="Google Shape;181;p29"/>
          <p:cNvPicPr preferRelativeResize="0"/>
          <p:nvPr/>
        </p:nvPicPr>
        <p:blipFill rotWithShape="1">
          <a:blip r:embed="rId5">
            <a:alphaModFix/>
          </a:blip>
          <a:srcRect b="0" l="0" r="0" t="0"/>
          <a:stretch/>
        </p:blipFill>
        <p:spPr>
          <a:xfrm flipH="1">
            <a:off x="6983184" y="2324193"/>
            <a:ext cx="783417" cy="764900"/>
          </a:xfrm>
          <a:prstGeom prst="rect">
            <a:avLst/>
          </a:prstGeom>
          <a:noFill/>
          <a:ln>
            <a:noFill/>
          </a:ln>
        </p:spPr>
      </p:pic>
      <p:sp>
        <p:nvSpPr>
          <p:cNvPr id="182" name="Google Shape;182;p29"/>
          <p:cNvSpPr txBox="1"/>
          <p:nvPr/>
        </p:nvSpPr>
        <p:spPr>
          <a:xfrm>
            <a:off x="766501" y="3071630"/>
            <a:ext cx="2005213" cy="229235"/>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0" i="0" lang="en" sz="1400" u="none" cap="none" strike="noStrike">
                <a:solidFill>
                  <a:srgbClr val="FE502D"/>
                </a:solidFill>
                <a:latin typeface="Roboto"/>
                <a:ea typeface="Roboto"/>
                <a:cs typeface="Roboto"/>
                <a:sym typeface="Roboto"/>
              </a:rPr>
              <a:t>Missed Time</a:t>
            </a:r>
            <a:endParaRPr sz="700"/>
          </a:p>
        </p:txBody>
      </p:sp>
      <p:sp>
        <p:nvSpPr>
          <p:cNvPr id="183" name="Google Shape;183;p29"/>
          <p:cNvSpPr txBox="1"/>
          <p:nvPr/>
        </p:nvSpPr>
        <p:spPr>
          <a:xfrm>
            <a:off x="766501" y="3557113"/>
            <a:ext cx="2005200" cy="4063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The arrival of the Pedagang Keliling was uncertain</a:t>
            </a:r>
            <a:endParaRPr sz="1100"/>
          </a:p>
        </p:txBody>
      </p:sp>
      <p:sp>
        <p:nvSpPr>
          <p:cNvPr id="184" name="Google Shape;184;p29"/>
          <p:cNvSpPr txBox="1"/>
          <p:nvPr/>
        </p:nvSpPr>
        <p:spPr>
          <a:xfrm>
            <a:off x="6251863" y="3552350"/>
            <a:ext cx="2199450" cy="880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The decreasing number of Pedagang keliling in Indonesia, especially traditional food Pedagang Keliling</a:t>
            </a:r>
            <a:endParaRPr sz="1100"/>
          </a:p>
        </p:txBody>
      </p:sp>
      <p:sp>
        <p:nvSpPr>
          <p:cNvPr id="185" name="Google Shape;185;p29"/>
          <p:cNvSpPr txBox="1"/>
          <p:nvPr/>
        </p:nvSpPr>
        <p:spPr>
          <a:xfrm>
            <a:off x="3561008" y="3552350"/>
            <a:ext cx="2022000" cy="111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Pedagang Keliling doesn't have permanent stalls so the location of the seller is uncertain due to walking around.</a:t>
            </a:r>
            <a:endParaRPr sz="1100"/>
          </a:p>
          <a:p>
            <a:pPr indent="0" lvl="0" marL="0" marR="0" rtl="0" algn="ctr">
              <a:lnSpc>
                <a:spcPct val="140000"/>
              </a:lnSpc>
              <a:spcBef>
                <a:spcPts val="0"/>
              </a:spcBef>
              <a:spcAft>
                <a:spcPts val="0"/>
              </a:spcAft>
              <a:buNone/>
            </a:pPr>
            <a:r>
              <a:t/>
            </a:r>
            <a:endParaRPr b="0" i="0" sz="1100" u="none" cap="none" strike="noStrike">
              <a:solidFill>
                <a:srgbClr val="000000"/>
              </a:solidFill>
              <a:latin typeface="Roboto"/>
              <a:ea typeface="Roboto"/>
              <a:cs typeface="Roboto"/>
              <a:sym typeface="Roboto"/>
            </a:endParaRPr>
          </a:p>
        </p:txBody>
      </p:sp>
      <p:sp>
        <p:nvSpPr>
          <p:cNvPr id="186" name="Google Shape;186;p29"/>
          <p:cNvSpPr txBox="1"/>
          <p:nvPr/>
        </p:nvSpPr>
        <p:spPr>
          <a:xfrm>
            <a:off x="3561008" y="3071630"/>
            <a:ext cx="2021985" cy="23174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0" i="0" lang="en" sz="1400" u="none" cap="none" strike="noStrike">
                <a:solidFill>
                  <a:srgbClr val="FE502D"/>
                </a:solidFill>
                <a:latin typeface="Roboto"/>
                <a:ea typeface="Roboto"/>
                <a:cs typeface="Roboto"/>
                <a:sym typeface="Roboto"/>
              </a:rPr>
              <a:t>Erratic location</a:t>
            </a:r>
            <a:endParaRPr sz="700"/>
          </a:p>
        </p:txBody>
      </p:sp>
      <p:sp>
        <p:nvSpPr>
          <p:cNvPr id="187" name="Google Shape;187;p29"/>
          <p:cNvSpPr txBox="1"/>
          <p:nvPr/>
        </p:nvSpPr>
        <p:spPr>
          <a:xfrm>
            <a:off x="6363900" y="3081155"/>
            <a:ext cx="2021985" cy="232689"/>
          </a:xfrm>
          <a:prstGeom prst="rect">
            <a:avLst/>
          </a:prstGeom>
          <a:noFill/>
          <a:ln>
            <a:noFill/>
          </a:ln>
        </p:spPr>
        <p:txBody>
          <a:bodyPr anchorCtr="0" anchor="t" bIns="0" lIns="0" spcFirstLastPara="1" rIns="0" wrap="square" tIns="0">
            <a:spAutoFit/>
          </a:bodyPr>
          <a:lstStyle/>
          <a:p>
            <a:pPr indent="0" lvl="0" marL="0" marR="0" rtl="0" algn="ctr">
              <a:lnSpc>
                <a:spcPct val="124974"/>
              </a:lnSpc>
              <a:spcBef>
                <a:spcPts val="0"/>
              </a:spcBef>
              <a:spcAft>
                <a:spcPts val="0"/>
              </a:spcAft>
              <a:buNone/>
            </a:pPr>
            <a:r>
              <a:rPr b="0" i="0" lang="en" sz="1500" u="none" cap="none" strike="noStrike">
                <a:solidFill>
                  <a:srgbClr val="FE502D"/>
                </a:solidFill>
                <a:latin typeface="Roboto"/>
                <a:ea typeface="Roboto"/>
                <a:cs typeface="Roboto"/>
                <a:sym typeface="Roboto"/>
              </a:rPr>
              <a:t>Enthusiasts Decreased</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p:nvPr/>
        </p:nvSpPr>
        <p:spPr>
          <a:xfrm>
            <a:off x="3401825" y="0"/>
            <a:ext cx="5744246" cy="5145356"/>
          </a:xfrm>
          <a:custGeom>
            <a:rect b="b" l="l" r="r" t="t"/>
            <a:pathLst>
              <a:path extrusionOk="0" h="4256758" w="4752220">
                <a:moveTo>
                  <a:pt x="0" y="0"/>
                </a:moveTo>
                <a:lnTo>
                  <a:pt x="4752220" y="0"/>
                </a:lnTo>
                <a:lnTo>
                  <a:pt x="4752220" y="4256758"/>
                </a:lnTo>
                <a:lnTo>
                  <a:pt x="0" y="4256758"/>
                </a:lnTo>
                <a:close/>
              </a:path>
            </a:pathLst>
          </a:custGeom>
          <a:solidFill>
            <a:srgbClr val="F88C57"/>
          </a:solidFill>
          <a:ln>
            <a:noFill/>
          </a:ln>
        </p:spPr>
      </p:sp>
      <p:grpSp>
        <p:nvGrpSpPr>
          <p:cNvPr id="193" name="Google Shape;193;p30"/>
          <p:cNvGrpSpPr/>
          <p:nvPr/>
        </p:nvGrpSpPr>
        <p:grpSpPr>
          <a:xfrm>
            <a:off x="355396" y="1569617"/>
            <a:ext cx="3046392" cy="1474532"/>
            <a:chOff x="0" y="-9525"/>
            <a:chExt cx="8123712" cy="3932086"/>
          </a:xfrm>
        </p:grpSpPr>
        <p:sp>
          <p:nvSpPr>
            <p:cNvPr id="194" name="Google Shape;194;p30"/>
            <p:cNvSpPr txBox="1"/>
            <p:nvPr/>
          </p:nvSpPr>
          <p:spPr>
            <a:xfrm>
              <a:off x="0" y="-9525"/>
              <a:ext cx="8123700" cy="287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3500" u="none" cap="none" strike="noStrike">
                  <a:solidFill>
                    <a:srgbClr val="FE502D"/>
                  </a:solidFill>
                </a:rPr>
                <a:t>Strategy</a:t>
              </a:r>
              <a:endParaRPr b="1" sz="700"/>
            </a:p>
            <a:p>
              <a:pPr indent="0" lvl="0" marL="0" marR="0" rtl="0" algn="l">
                <a:lnSpc>
                  <a:spcPct val="100000"/>
                </a:lnSpc>
                <a:spcBef>
                  <a:spcPts val="0"/>
                </a:spcBef>
                <a:spcAft>
                  <a:spcPts val="0"/>
                </a:spcAft>
                <a:buNone/>
              </a:pPr>
              <a:r>
                <a:rPr b="1" i="0" lang="en" sz="3500" u="none" cap="none" strike="noStrike">
                  <a:solidFill>
                    <a:srgbClr val="000000"/>
                  </a:solidFill>
                </a:rPr>
                <a:t>and Solution</a:t>
              </a:r>
              <a:endParaRPr b="1" sz="700"/>
            </a:p>
          </p:txBody>
        </p:sp>
        <p:sp>
          <p:nvSpPr>
            <p:cNvPr id="195" name="Google Shape;195;p30"/>
            <p:cNvSpPr txBox="1"/>
            <p:nvPr/>
          </p:nvSpPr>
          <p:spPr>
            <a:xfrm>
              <a:off x="12" y="2863561"/>
              <a:ext cx="8123700" cy="1059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200" u="none" cap="none" strike="noStrike">
                  <a:solidFill>
                    <a:srgbClr val="000000"/>
                  </a:solidFill>
                  <a:latin typeface="Roboto"/>
                  <a:ea typeface="Roboto"/>
                  <a:cs typeface="Roboto"/>
                  <a:sym typeface="Roboto"/>
                </a:rPr>
                <a:t>Dolling is one of </a:t>
              </a:r>
              <a:r>
                <a:rPr lang="en" sz="1200">
                  <a:latin typeface="Roboto"/>
                  <a:ea typeface="Roboto"/>
                  <a:cs typeface="Roboto"/>
                  <a:sym typeface="Roboto"/>
                </a:rPr>
                <a:t>e</a:t>
              </a:r>
              <a:r>
                <a:rPr b="0" i="0" lang="en" sz="1200" u="none" cap="none" strike="noStrike">
                  <a:solidFill>
                    <a:srgbClr val="000000"/>
                  </a:solidFill>
                  <a:latin typeface="Roboto"/>
                  <a:ea typeface="Roboto"/>
                  <a:cs typeface="Roboto"/>
                  <a:sym typeface="Roboto"/>
                </a:rPr>
                <a:t>conomy resilience s</a:t>
              </a:r>
              <a:r>
                <a:rPr lang="en" sz="1200">
                  <a:latin typeface="Roboto"/>
                  <a:ea typeface="Roboto"/>
                  <a:cs typeface="Roboto"/>
                  <a:sym typeface="Roboto"/>
                </a:rPr>
                <a:t>o</a:t>
              </a:r>
              <a:r>
                <a:rPr b="0" i="0" lang="en" sz="1200" u="none" cap="none" strike="noStrike">
                  <a:solidFill>
                    <a:srgbClr val="000000"/>
                  </a:solidFill>
                  <a:latin typeface="Roboto"/>
                  <a:ea typeface="Roboto"/>
                  <a:cs typeface="Roboto"/>
                  <a:sym typeface="Roboto"/>
                </a:rPr>
                <a:t>lutions for Pedagang Keliling</a:t>
              </a:r>
              <a:endParaRPr sz="700"/>
            </a:p>
          </p:txBody>
        </p:sp>
      </p:grpSp>
      <p:grpSp>
        <p:nvGrpSpPr>
          <p:cNvPr id="196" name="Google Shape;196;p30"/>
          <p:cNvGrpSpPr/>
          <p:nvPr/>
        </p:nvGrpSpPr>
        <p:grpSpPr>
          <a:xfrm>
            <a:off x="3629512" y="2303375"/>
            <a:ext cx="5209763" cy="701800"/>
            <a:chOff x="203196" y="82550"/>
            <a:chExt cx="13892700" cy="1871466"/>
          </a:xfrm>
        </p:grpSpPr>
        <p:sp>
          <p:nvSpPr>
            <p:cNvPr id="197" name="Google Shape;197;p30"/>
            <p:cNvSpPr txBox="1"/>
            <p:nvPr/>
          </p:nvSpPr>
          <p:spPr>
            <a:xfrm>
              <a:off x="203196" y="870416"/>
              <a:ext cx="13892700" cy="1083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Mak</a:t>
              </a:r>
              <a:r>
                <a:rPr lang="en" sz="1100">
                  <a:latin typeface="Roboto"/>
                  <a:ea typeface="Roboto"/>
                  <a:cs typeface="Roboto"/>
                  <a:sym typeface="Roboto"/>
                </a:rPr>
                <a:t>e</a:t>
              </a:r>
              <a:r>
                <a:rPr b="0" i="0" lang="en" sz="1100" u="none" cap="none" strike="noStrike">
                  <a:solidFill>
                    <a:srgbClr val="000000"/>
                  </a:solidFill>
                  <a:latin typeface="Roboto"/>
                  <a:ea typeface="Roboto"/>
                  <a:cs typeface="Roboto"/>
                  <a:sym typeface="Roboto"/>
                </a:rPr>
                <a:t> it easier for buyers to order food of their choice through the application, so the interest </a:t>
              </a:r>
              <a:r>
                <a:rPr lang="en" sz="1100">
                  <a:latin typeface="Roboto"/>
                  <a:ea typeface="Roboto"/>
                  <a:cs typeface="Roboto"/>
                  <a:sym typeface="Roboto"/>
                </a:rPr>
                <a:t>of what Pedaganng Keliling</a:t>
              </a:r>
              <a:r>
                <a:rPr b="0" i="0" lang="en" sz="1100" u="none" cap="none" strike="noStrike">
                  <a:solidFill>
                    <a:srgbClr val="000000"/>
                  </a:solidFill>
                  <a:latin typeface="Roboto"/>
                  <a:ea typeface="Roboto"/>
                  <a:cs typeface="Roboto"/>
                  <a:sym typeface="Roboto"/>
                </a:rPr>
                <a:t> offers </a:t>
              </a:r>
              <a:r>
                <a:rPr lang="en" sz="1100">
                  <a:latin typeface="Roboto"/>
                  <a:ea typeface="Roboto"/>
                  <a:cs typeface="Roboto"/>
                  <a:sym typeface="Roboto"/>
                </a:rPr>
                <a:t>will be</a:t>
              </a:r>
              <a:r>
                <a:rPr b="0" i="0" lang="en" sz="1100" u="none" cap="none" strike="noStrike">
                  <a:solidFill>
                    <a:srgbClr val="000000"/>
                  </a:solidFill>
                  <a:latin typeface="Roboto"/>
                  <a:ea typeface="Roboto"/>
                  <a:cs typeface="Roboto"/>
                  <a:sym typeface="Roboto"/>
                </a:rPr>
                <a:t> increasing.</a:t>
              </a:r>
              <a:endParaRPr sz="1100"/>
            </a:p>
          </p:txBody>
        </p:sp>
        <p:sp>
          <p:nvSpPr>
            <p:cNvPr id="198" name="Google Shape;198;p30"/>
            <p:cNvSpPr txBox="1"/>
            <p:nvPr/>
          </p:nvSpPr>
          <p:spPr>
            <a:xfrm>
              <a:off x="203200" y="82550"/>
              <a:ext cx="13212600" cy="4926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i="0" lang="en" sz="1200" u="none" cap="none" strike="noStrike">
                  <a:solidFill>
                    <a:srgbClr val="000000"/>
                  </a:solidFill>
                  <a:latin typeface="Roboto"/>
                  <a:ea typeface="Roboto"/>
                  <a:cs typeface="Roboto"/>
                  <a:sym typeface="Roboto"/>
                </a:rPr>
                <a:t>Increased </a:t>
              </a:r>
              <a:r>
                <a:rPr b="1" lang="en" sz="1200">
                  <a:latin typeface="Roboto"/>
                  <a:ea typeface="Roboto"/>
                  <a:cs typeface="Roboto"/>
                  <a:sym typeface="Roboto"/>
                </a:rPr>
                <a:t>I</a:t>
              </a:r>
              <a:r>
                <a:rPr b="1" i="0" lang="en" sz="1200" u="none" cap="none" strike="noStrike">
                  <a:solidFill>
                    <a:srgbClr val="000000"/>
                  </a:solidFill>
                  <a:latin typeface="Roboto"/>
                  <a:ea typeface="Roboto"/>
                  <a:cs typeface="Roboto"/>
                  <a:sym typeface="Roboto"/>
                </a:rPr>
                <a:t>nterest</a:t>
              </a:r>
              <a:endParaRPr b="1" sz="1200"/>
            </a:p>
          </p:txBody>
        </p:sp>
      </p:grpSp>
      <p:grpSp>
        <p:nvGrpSpPr>
          <p:cNvPr id="199" name="Google Shape;199;p30"/>
          <p:cNvGrpSpPr/>
          <p:nvPr/>
        </p:nvGrpSpPr>
        <p:grpSpPr>
          <a:xfrm>
            <a:off x="2872363" y="306006"/>
            <a:ext cx="3476738" cy="532178"/>
            <a:chOff x="0" y="307975"/>
            <a:chExt cx="9271300" cy="1419142"/>
          </a:xfrm>
        </p:grpSpPr>
        <p:sp>
          <p:nvSpPr>
            <p:cNvPr id="200" name="Google Shape;200;p30"/>
            <p:cNvSpPr txBox="1"/>
            <p:nvPr/>
          </p:nvSpPr>
          <p:spPr>
            <a:xfrm>
              <a:off x="203200" y="307975"/>
              <a:ext cx="9068100" cy="1029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2500" u="none" cap="none" strike="noStrike">
                  <a:solidFill>
                    <a:schemeClr val="lt1"/>
                  </a:solidFill>
                </a:rPr>
                <a:t>Why Dolling?</a:t>
              </a:r>
              <a:endParaRPr b="1" sz="700">
                <a:solidFill>
                  <a:schemeClr val="lt1"/>
                </a:solidFill>
              </a:endParaRPr>
            </a:p>
          </p:txBody>
        </p:sp>
        <p:sp>
          <p:nvSpPr>
            <p:cNvPr id="201" name="Google Shape;201;p30"/>
            <p:cNvSpPr txBox="1"/>
            <p:nvPr/>
          </p:nvSpPr>
          <p:spPr>
            <a:xfrm>
              <a:off x="0" y="1210862"/>
              <a:ext cx="9068132" cy="516255"/>
            </a:xfrm>
            <a:prstGeom prst="rect">
              <a:avLst/>
            </a:prstGeom>
            <a:no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 name="Google Shape;202;p30"/>
          <p:cNvGrpSpPr/>
          <p:nvPr/>
        </p:nvGrpSpPr>
        <p:grpSpPr>
          <a:xfrm>
            <a:off x="3629512" y="1021538"/>
            <a:ext cx="5209728" cy="976937"/>
            <a:chOff x="193254" y="488950"/>
            <a:chExt cx="13212600" cy="2605165"/>
          </a:xfrm>
        </p:grpSpPr>
        <p:sp>
          <p:nvSpPr>
            <p:cNvPr id="203" name="Google Shape;203;p30"/>
            <p:cNvSpPr txBox="1"/>
            <p:nvPr/>
          </p:nvSpPr>
          <p:spPr>
            <a:xfrm>
              <a:off x="193254" y="1378415"/>
              <a:ext cx="13212600" cy="1715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000000"/>
                  </a:solidFill>
                  <a:latin typeface="Roboto"/>
                  <a:ea typeface="Roboto"/>
                  <a:cs typeface="Roboto"/>
                  <a:sym typeface="Roboto"/>
                </a:rPr>
                <a:t>Make it easy for buyers to find out the location of sellers. So that buyers do not need to seek / wait for the uncertain</a:t>
              </a:r>
              <a:r>
                <a:rPr lang="en" sz="1100">
                  <a:latin typeface="Roboto"/>
                  <a:ea typeface="Roboto"/>
                  <a:cs typeface="Roboto"/>
                  <a:sym typeface="Roboto"/>
                </a:rPr>
                <a:t>t</a:t>
              </a:r>
              <a:r>
                <a:rPr b="0" i="0" lang="en" sz="1100" u="none" cap="none" strike="noStrike">
                  <a:solidFill>
                    <a:srgbClr val="000000"/>
                  </a:solidFill>
                  <a:latin typeface="Roboto"/>
                  <a:ea typeface="Roboto"/>
                  <a:cs typeface="Roboto"/>
                  <a:sym typeface="Roboto"/>
                </a:rPr>
                <a:t>y </a:t>
              </a:r>
              <a:r>
                <a:rPr lang="en" sz="1100">
                  <a:latin typeface="Roboto"/>
                  <a:ea typeface="Roboto"/>
                  <a:cs typeface="Roboto"/>
                  <a:sym typeface="Roboto"/>
                </a:rPr>
                <a:t>of Pedagang Keliling</a:t>
              </a:r>
              <a:r>
                <a:rPr b="0" i="0" lang="en" sz="1100" u="none" cap="none" strike="noStrike">
                  <a:solidFill>
                    <a:srgbClr val="000000"/>
                  </a:solidFill>
                  <a:latin typeface="Roboto"/>
                  <a:ea typeface="Roboto"/>
                  <a:cs typeface="Roboto"/>
                  <a:sym typeface="Roboto"/>
                </a:rPr>
                <a:t>. With tracking provided by Doling, buyers and sellers can know each other's location.</a:t>
              </a:r>
              <a:endParaRPr sz="1100"/>
            </a:p>
          </p:txBody>
        </p:sp>
        <p:sp>
          <p:nvSpPr>
            <p:cNvPr id="204" name="Google Shape;204;p30"/>
            <p:cNvSpPr txBox="1"/>
            <p:nvPr/>
          </p:nvSpPr>
          <p:spPr>
            <a:xfrm>
              <a:off x="193254" y="488950"/>
              <a:ext cx="13212600" cy="4926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 sz="1200">
                  <a:latin typeface="Roboto"/>
                  <a:ea typeface="Roboto"/>
                  <a:cs typeface="Roboto"/>
                  <a:sym typeface="Roboto"/>
                </a:rPr>
                <a:t>A</a:t>
              </a:r>
              <a:r>
                <a:rPr b="1" i="0" lang="en" sz="1200" u="none" cap="none" strike="noStrike">
                  <a:solidFill>
                    <a:srgbClr val="000000"/>
                  </a:solidFill>
                  <a:latin typeface="Roboto"/>
                  <a:ea typeface="Roboto"/>
                  <a:cs typeface="Roboto"/>
                  <a:sym typeface="Roboto"/>
                </a:rPr>
                <a:t>vailability</a:t>
              </a:r>
              <a:endParaRPr b="1" sz="1200"/>
            </a:p>
          </p:txBody>
        </p:sp>
      </p:grpSp>
      <p:grpSp>
        <p:nvGrpSpPr>
          <p:cNvPr id="205" name="Google Shape;205;p30"/>
          <p:cNvGrpSpPr/>
          <p:nvPr/>
        </p:nvGrpSpPr>
        <p:grpSpPr>
          <a:xfrm>
            <a:off x="3629512" y="3330211"/>
            <a:ext cx="5131800" cy="1175877"/>
            <a:chOff x="203196" y="82550"/>
            <a:chExt cx="13684800" cy="3135671"/>
          </a:xfrm>
        </p:grpSpPr>
        <p:sp>
          <p:nvSpPr>
            <p:cNvPr id="206" name="Google Shape;206;p30"/>
            <p:cNvSpPr txBox="1"/>
            <p:nvPr/>
          </p:nvSpPr>
          <p:spPr>
            <a:xfrm>
              <a:off x="203196" y="870421"/>
              <a:ext cx="13684800" cy="234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latin typeface="Roboto"/>
                  <a:ea typeface="Roboto"/>
                  <a:cs typeface="Roboto"/>
                  <a:sym typeface="Roboto"/>
                </a:rPr>
                <a:t>U</a:t>
              </a:r>
              <a:r>
                <a:rPr b="0" i="0" lang="en" sz="1100" u="none" cap="none" strike="noStrike">
                  <a:solidFill>
                    <a:srgbClr val="000000"/>
                  </a:solidFill>
                  <a:latin typeface="Roboto"/>
                  <a:ea typeface="Roboto"/>
                  <a:cs typeface="Roboto"/>
                  <a:sym typeface="Roboto"/>
                </a:rPr>
                <a:t>sing the method of ordering through the application,</a:t>
              </a:r>
              <a:r>
                <a:rPr b="0" i="0" lang="en" sz="1100" u="none" cap="none" strike="noStrike">
                  <a:solidFill>
                    <a:srgbClr val="000000"/>
                  </a:solidFill>
                  <a:latin typeface="Roboto"/>
                  <a:ea typeface="Roboto"/>
                  <a:cs typeface="Roboto"/>
                  <a:sym typeface="Roboto"/>
                </a:rPr>
                <a:t> </a:t>
              </a:r>
              <a:r>
                <a:rPr lang="en" sz="1100">
                  <a:latin typeface="Roboto"/>
                  <a:ea typeface="Roboto"/>
                  <a:cs typeface="Roboto"/>
                  <a:sym typeface="Roboto"/>
                </a:rPr>
                <a:t>Dolling can streamline the business processes of Pedagag Keliling</a:t>
              </a:r>
              <a:r>
                <a:rPr b="0" i="0" lang="en" sz="1100" u="none" cap="none" strike="noStrike">
                  <a:solidFill>
                    <a:srgbClr val="000000"/>
                  </a:solidFill>
                  <a:latin typeface="Roboto"/>
                  <a:ea typeface="Roboto"/>
                  <a:cs typeface="Roboto"/>
                  <a:sym typeface="Roboto"/>
                </a:rPr>
                <a:t>. So that will increase the number of sales and of course profits. For the </a:t>
              </a:r>
              <a:r>
                <a:rPr lang="en" sz="1100">
                  <a:latin typeface="Roboto"/>
                  <a:ea typeface="Roboto"/>
                  <a:cs typeface="Roboto"/>
                  <a:sym typeface="Roboto"/>
                </a:rPr>
                <a:t>b</a:t>
              </a:r>
              <a:r>
                <a:rPr b="0" i="0" lang="en" sz="1100" u="none" cap="none" strike="noStrike">
                  <a:solidFill>
                    <a:srgbClr val="000000"/>
                  </a:solidFill>
                  <a:latin typeface="Roboto"/>
                  <a:ea typeface="Roboto"/>
                  <a:cs typeface="Roboto"/>
                  <a:sym typeface="Roboto"/>
                </a:rPr>
                <a:t>uyer, it is very beneficial that they do not have to wait for "uncertain</a:t>
              </a:r>
              <a:r>
                <a:rPr lang="en" sz="1100">
                  <a:latin typeface="Roboto"/>
                  <a:ea typeface="Roboto"/>
                  <a:cs typeface="Roboto"/>
                  <a:sym typeface="Roboto"/>
                </a:rPr>
                <a:t>ty</a:t>
              </a:r>
              <a:r>
                <a:rPr b="0" i="0" lang="en" sz="1100" u="none" cap="none" strike="noStrike">
                  <a:solidFill>
                    <a:srgbClr val="000000"/>
                  </a:solidFill>
                  <a:latin typeface="Roboto"/>
                  <a:ea typeface="Roboto"/>
                  <a:cs typeface="Roboto"/>
                  <a:sym typeface="Roboto"/>
                </a:rPr>
                <a:t>" .</a:t>
              </a:r>
              <a:endParaRPr sz="1100"/>
            </a:p>
          </p:txBody>
        </p:sp>
        <p:sp>
          <p:nvSpPr>
            <p:cNvPr id="207" name="Google Shape;207;p30"/>
            <p:cNvSpPr txBox="1"/>
            <p:nvPr/>
          </p:nvSpPr>
          <p:spPr>
            <a:xfrm>
              <a:off x="203200" y="82550"/>
              <a:ext cx="13212600" cy="4926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i="0" lang="en" sz="1200" u="none" cap="none" strike="noStrike">
                  <a:solidFill>
                    <a:srgbClr val="000000"/>
                  </a:solidFill>
                  <a:latin typeface="Roboto"/>
                  <a:ea typeface="Roboto"/>
                  <a:cs typeface="Roboto"/>
                  <a:sym typeface="Roboto"/>
                </a:rPr>
                <a:t>Fast Tansactions</a:t>
              </a:r>
              <a:endParaRPr b="1" sz="12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p:nvPr/>
        </p:nvSpPr>
        <p:spPr>
          <a:xfrm>
            <a:off x="0" y="0"/>
            <a:ext cx="7966867" cy="5143500"/>
          </a:xfrm>
          <a:prstGeom prst="rect">
            <a:avLst/>
          </a:prstGeom>
          <a:solidFill>
            <a:srgbClr val="F88C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213" name="Google Shape;213;p31"/>
          <p:cNvGrpSpPr/>
          <p:nvPr/>
        </p:nvGrpSpPr>
        <p:grpSpPr>
          <a:xfrm>
            <a:off x="294413" y="301487"/>
            <a:ext cx="7273538" cy="4283057"/>
            <a:chOff x="0" y="498475"/>
            <a:chExt cx="19927500" cy="11421486"/>
          </a:xfrm>
        </p:grpSpPr>
        <p:sp>
          <p:nvSpPr>
            <p:cNvPr id="214" name="Google Shape;214;p31"/>
            <p:cNvSpPr txBox="1"/>
            <p:nvPr/>
          </p:nvSpPr>
          <p:spPr>
            <a:xfrm>
              <a:off x="1565856" y="3650761"/>
              <a:ext cx="18062700" cy="8269200"/>
            </a:xfrm>
            <a:prstGeom prst="rect">
              <a:avLst/>
            </a:prstGeom>
            <a:noFill/>
            <a:ln>
              <a:noFill/>
            </a:ln>
          </p:spPr>
          <p:txBody>
            <a:bodyPr anchorCtr="0" anchor="t" bIns="0" lIns="0" spcFirstLastPara="1" rIns="0" wrap="square" tIns="0">
              <a:spAutoFit/>
            </a:bodyPr>
            <a:lstStyle/>
            <a:p>
              <a:pPr indent="0" lvl="0" marL="0" marR="0" rtl="0" algn="l">
                <a:lnSpc>
                  <a:spcPct val="125017"/>
                </a:lnSpc>
                <a:spcBef>
                  <a:spcPts val="0"/>
                </a:spcBef>
                <a:spcAft>
                  <a:spcPts val="0"/>
                </a:spcAft>
                <a:buNone/>
              </a:pPr>
              <a:r>
                <a:t/>
              </a:r>
              <a:endParaRPr sz="700">
                <a:solidFill>
                  <a:schemeClr val="lt1"/>
                </a:solidFill>
              </a:endParaRPr>
            </a:p>
            <a:p>
              <a:pPr indent="0" lvl="0" marL="0" marR="0" rtl="0" algn="just">
                <a:lnSpc>
                  <a:spcPct val="125017"/>
                </a:lnSpc>
                <a:spcBef>
                  <a:spcPts val="0"/>
                </a:spcBef>
                <a:spcAft>
                  <a:spcPts val="0"/>
                </a:spcAft>
                <a:buNone/>
              </a:pPr>
              <a:r>
                <a:t/>
              </a:r>
              <a:endParaRPr b="1" i="0" sz="1400" u="none" cap="none" strike="noStrike">
                <a:solidFill>
                  <a:schemeClr val="lt1"/>
                </a:solidFill>
                <a:latin typeface="Roboto"/>
                <a:ea typeface="Roboto"/>
                <a:cs typeface="Roboto"/>
                <a:sym typeface="Roboto"/>
              </a:endParaRPr>
            </a:p>
            <a:p>
              <a:pPr indent="0" lvl="0" marL="0" marR="0" rtl="0" algn="just">
                <a:lnSpc>
                  <a:spcPct val="125017"/>
                </a:lnSpc>
                <a:spcBef>
                  <a:spcPts val="0"/>
                </a:spcBef>
                <a:spcAft>
                  <a:spcPts val="0"/>
                </a:spcAft>
                <a:buNone/>
              </a:pPr>
              <a:r>
                <a:t/>
              </a:r>
              <a:endParaRPr b="1" i="0" sz="1400" u="none" cap="none" strike="noStrike">
                <a:solidFill>
                  <a:schemeClr val="lt1"/>
                </a:solidFill>
                <a:latin typeface="Roboto"/>
                <a:ea typeface="Roboto"/>
                <a:cs typeface="Roboto"/>
                <a:sym typeface="Roboto"/>
              </a:endParaRPr>
            </a:p>
            <a:p>
              <a:pPr indent="0" lvl="0" marL="0" marR="0" rtl="0" algn="l">
                <a:lnSpc>
                  <a:spcPct val="125015"/>
                </a:lnSpc>
                <a:spcBef>
                  <a:spcPts val="0"/>
                </a:spcBef>
                <a:spcAft>
                  <a:spcPts val="0"/>
                </a:spcAft>
                <a:buNone/>
              </a:pPr>
              <a:r>
                <a:rPr b="1" lang="en" sz="1600">
                  <a:solidFill>
                    <a:schemeClr val="lt1"/>
                  </a:solidFill>
                  <a:latin typeface="Roboto"/>
                  <a:ea typeface="Roboto"/>
                  <a:cs typeface="Roboto"/>
                  <a:sym typeface="Roboto"/>
                </a:rPr>
                <a:t>R</a:t>
              </a:r>
              <a:r>
                <a:rPr b="1" i="0" lang="en" sz="1600" u="none" cap="none" strike="noStrike">
                  <a:solidFill>
                    <a:schemeClr val="lt1"/>
                  </a:solidFill>
                  <a:latin typeface="Roboto"/>
                  <a:ea typeface="Roboto"/>
                  <a:cs typeface="Roboto"/>
                  <a:sym typeface="Roboto"/>
                </a:rPr>
                <a:t>ecommendation Features</a:t>
              </a:r>
              <a:endParaRPr sz="700">
                <a:solidFill>
                  <a:schemeClr val="lt1"/>
                </a:solidFill>
              </a:endParaRPr>
            </a:p>
            <a:p>
              <a:pPr indent="0" lvl="0" marL="0" rtl="0" algn="l">
                <a:lnSpc>
                  <a:spcPct val="146261"/>
                </a:lnSpc>
                <a:spcBef>
                  <a:spcPts val="0"/>
                </a:spcBef>
                <a:spcAft>
                  <a:spcPts val="0"/>
                </a:spcAft>
                <a:buClr>
                  <a:schemeClr val="dk1"/>
                </a:buClr>
                <a:buFont typeface="Arial"/>
                <a:buNone/>
              </a:pPr>
              <a:r>
                <a:rPr lang="en" sz="1200">
                  <a:solidFill>
                    <a:schemeClr val="dk1"/>
                  </a:solidFill>
                  <a:latin typeface="Roboto"/>
                  <a:ea typeface="Roboto"/>
                  <a:cs typeface="Roboto"/>
                  <a:sym typeface="Roboto"/>
                </a:rPr>
                <a:t>This recommendation will use feedback from buyers so that we can provide food suggestions according to what buyers like. This feature also helps Pedagang Kelilng  find groups of buyers who like the products provided.</a:t>
              </a:r>
              <a:endParaRPr i="0" sz="1200" u="none" cap="none" strike="noStrike">
                <a:solidFill>
                  <a:schemeClr val="dk1"/>
                </a:solidFill>
                <a:latin typeface="Roboto"/>
                <a:ea typeface="Roboto"/>
                <a:cs typeface="Roboto"/>
                <a:sym typeface="Roboto"/>
              </a:endParaRPr>
            </a:p>
            <a:p>
              <a:pPr indent="0" lvl="0" marL="0" marR="0" rtl="0" algn="l">
                <a:lnSpc>
                  <a:spcPct val="113126"/>
                </a:lnSpc>
                <a:spcBef>
                  <a:spcPts val="0"/>
                </a:spcBef>
                <a:spcAft>
                  <a:spcPts val="0"/>
                </a:spcAft>
                <a:buNone/>
              </a:pPr>
              <a:r>
                <a:t/>
              </a:r>
              <a:endParaRPr b="1" i="0" sz="1600" u="none" cap="none" strike="noStrike">
                <a:solidFill>
                  <a:schemeClr val="lt1"/>
                </a:solidFill>
                <a:latin typeface="Roboto"/>
                <a:ea typeface="Roboto"/>
                <a:cs typeface="Roboto"/>
                <a:sym typeface="Roboto"/>
              </a:endParaRPr>
            </a:p>
            <a:p>
              <a:pPr indent="0" lvl="0" marL="0" marR="0" rtl="0" algn="l">
                <a:lnSpc>
                  <a:spcPct val="125015"/>
                </a:lnSpc>
                <a:spcBef>
                  <a:spcPts val="0"/>
                </a:spcBef>
                <a:spcAft>
                  <a:spcPts val="0"/>
                </a:spcAft>
                <a:buNone/>
              </a:pPr>
              <a:r>
                <a:rPr b="1" i="0" lang="en" sz="1400" u="none" cap="none" strike="noStrike">
                  <a:solidFill>
                    <a:schemeClr val="lt1"/>
                  </a:solidFill>
                  <a:latin typeface="Roboto"/>
                  <a:ea typeface="Roboto"/>
                  <a:cs typeface="Roboto"/>
                  <a:sym typeface="Roboto"/>
                </a:rPr>
                <a:t>F</a:t>
              </a:r>
              <a:r>
                <a:rPr b="1" i="0" lang="en" sz="1600" u="none" cap="none" strike="noStrike">
                  <a:solidFill>
                    <a:schemeClr val="lt1"/>
                  </a:solidFill>
                  <a:latin typeface="Roboto"/>
                  <a:ea typeface="Roboto"/>
                  <a:cs typeface="Roboto"/>
                  <a:sym typeface="Roboto"/>
                </a:rPr>
                <a:t>ood similarity features </a:t>
              </a:r>
              <a:endParaRPr b="1" i="0" sz="1600" u="none" cap="none" strike="noStrike">
                <a:solidFill>
                  <a:schemeClr val="lt1"/>
                </a:solidFill>
                <a:latin typeface="Roboto"/>
                <a:ea typeface="Roboto"/>
                <a:cs typeface="Roboto"/>
                <a:sym typeface="Roboto"/>
              </a:endParaRPr>
            </a:p>
            <a:p>
              <a:pPr indent="0" lvl="0" marL="0" marR="0" rtl="0" algn="l">
                <a:lnSpc>
                  <a:spcPct val="146261"/>
                </a:lnSpc>
                <a:spcBef>
                  <a:spcPts val="0"/>
                </a:spcBef>
                <a:spcAft>
                  <a:spcPts val="0"/>
                </a:spcAft>
                <a:buNone/>
              </a:pPr>
              <a:r>
                <a:rPr lang="en" sz="1200">
                  <a:solidFill>
                    <a:schemeClr val="dk1"/>
                  </a:solidFill>
                  <a:latin typeface="Roboto"/>
                  <a:ea typeface="Roboto"/>
                  <a:cs typeface="Roboto"/>
                  <a:sym typeface="Roboto"/>
                </a:rPr>
                <a:t>The similarity feature is used to display similar foods according to input from buyers. This feature will find out the name of the food if the buyer does not know the name of the food. Usually this case often occurs in traditional foods which sometimes have different names in each region</a:t>
              </a:r>
              <a:endParaRPr sz="1200">
                <a:solidFill>
                  <a:schemeClr val="dk1"/>
                </a:solidFill>
              </a:endParaRPr>
            </a:p>
          </p:txBody>
        </p:sp>
        <p:sp>
          <p:nvSpPr>
            <p:cNvPr id="215" name="Google Shape;215;p31"/>
            <p:cNvSpPr txBox="1"/>
            <p:nvPr/>
          </p:nvSpPr>
          <p:spPr>
            <a:xfrm>
              <a:off x="0" y="498475"/>
              <a:ext cx="19927500" cy="143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3500" u="none" cap="none" strike="noStrike">
                  <a:solidFill>
                    <a:srgbClr val="FFFFFF"/>
                  </a:solidFill>
                </a:rPr>
                <a:t>Similar Project Studied</a:t>
              </a:r>
              <a:endParaRPr b="1" sz="700"/>
            </a:p>
          </p:txBody>
        </p:sp>
      </p:grpSp>
      <p:pic>
        <p:nvPicPr>
          <p:cNvPr id="216" name="Google Shape;216;p31"/>
          <p:cNvPicPr preferRelativeResize="0"/>
          <p:nvPr/>
        </p:nvPicPr>
        <p:blipFill rotWithShape="1">
          <a:blip r:embed="rId3">
            <a:alphaModFix/>
          </a:blip>
          <a:srcRect b="0" l="0" r="0" t="0"/>
          <a:stretch/>
        </p:blipFill>
        <p:spPr>
          <a:xfrm>
            <a:off x="412853" y="2127729"/>
            <a:ext cx="339891" cy="296014"/>
          </a:xfrm>
          <a:prstGeom prst="rect">
            <a:avLst/>
          </a:prstGeom>
          <a:noFill/>
          <a:ln>
            <a:noFill/>
          </a:ln>
        </p:spPr>
      </p:pic>
      <p:pic>
        <p:nvPicPr>
          <p:cNvPr id="217" name="Google Shape;217;p31"/>
          <p:cNvPicPr preferRelativeResize="0"/>
          <p:nvPr/>
        </p:nvPicPr>
        <p:blipFill rotWithShape="1">
          <a:blip r:embed="rId4">
            <a:alphaModFix/>
          </a:blip>
          <a:srcRect b="0" l="0" r="0" t="0"/>
          <a:stretch/>
        </p:blipFill>
        <p:spPr>
          <a:xfrm>
            <a:off x="386889" y="3519065"/>
            <a:ext cx="345256" cy="329562"/>
          </a:xfrm>
          <a:prstGeom prst="rect">
            <a:avLst/>
          </a:prstGeom>
          <a:noFill/>
          <a:ln>
            <a:noFill/>
          </a:ln>
        </p:spPr>
      </p:pic>
      <p:pic>
        <p:nvPicPr>
          <p:cNvPr id="218" name="Google Shape;218;p31"/>
          <p:cNvPicPr preferRelativeResize="0"/>
          <p:nvPr/>
        </p:nvPicPr>
        <p:blipFill rotWithShape="1">
          <a:blip r:embed="rId5">
            <a:alphaModFix/>
          </a:blip>
          <a:srcRect b="0" l="0" r="0" t="0"/>
          <a:stretch/>
        </p:blipFill>
        <p:spPr>
          <a:xfrm>
            <a:off x="6951230" y="114565"/>
            <a:ext cx="2031274" cy="2568278"/>
          </a:xfrm>
          <a:prstGeom prst="rect">
            <a:avLst/>
          </a:prstGeom>
          <a:noFill/>
          <a:ln>
            <a:noFill/>
          </a:ln>
        </p:spPr>
      </p:pic>
      <p:sp>
        <p:nvSpPr>
          <p:cNvPr id="219" name="Google Shape;219;p31"/>
          <p:cNvSpPr txBox="1"/>
          <p:nvPr/>
        </p:nvSpPr>
        <p:spPr>
          <a:xfrm>
            <a:off x="294413" y="861613"/>
            <a:ext cx="4528500" cy="938850"/>
          </a:xfrm>
          <a:prstGeom prst="rect">
            <a:avLst/>
          </a:prstGeom>
          <a:noFill/>
          <a:ln>
            <a:noFill/>
          </a:ln>
        </p:spPr>
        <p:txBody>
          <a:bodyPr anchorCtr="0" anchor="t" bIns="45725" lIns="45725" spcFirstLastPara="1" rIns="45725" wrap="square" tIns="45725">
            <a:spAutoFit/>
          </a:bodyPr>
          <a:lstStyle/>
          <a:p>
            <a:pPr indent="0" lvl="0" marL="0" rtl="0" algn="l">
              <a:lnSpc>
                <a:spcPct val="250000"/>
              </a:lnSpc>
              <a:spcBef>
                <a:spcPts val="0"/>
              </a:spcBef>
              <a:spcAft>
                <a:spcPts val="0"/>
              </a:spcAft>
              <a:buClr>
                <a:schemeClr val="dk1"/>
              </a:buClr>
              <a:buFont typeface="Arial"/>
              <a:buNone/>
            </a:pPr>
            <a:r>
              <a:rPr lang="en" sz="1500">
                <a:solidFill>
                  <a:schemeClr val="dk1"/>
                </a:solidFill>
                <a:latin typeface="Roboto"/>
                <a:ea typeface="Roboto"/>
                <a:cs typeface="Roboto"/>
                <a:sym typeface="Roboto"/>
              </a:rPr>
              <a:t>“Aplikasi E-Food Khusus Pedagang Keliling”</a:t>
            </a:r>
            <a:endParaRPr sz="15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Font typeface="Arial"/>
              <a:buNone/>
            </a:pPr>
            <a:r>
              <a:rPr b="1" lang="en" sz="1800">
                <a:solidFill>
                  <a:schemeClr val="dk1"/>
                </a:solidFill>
                <a:latin typeface="Roboto"/>
                <a:ea typeface="Roboto"/>
                <a:cs typeface="Roboto"/>
                <a:sym typeface="Roboto"/>
              </a:rPr>
              <a:t>What Makes Our Solution Differents</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nvSpPr>
        <p:spPr>
          <a:xfrm>
            <a:off x="2467050" y="298013"/>
            <a:ext cx="4209900" cy="6541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200">
                <a:solidFill>
                  <a:srgbClr val="FE502D"/>
                </a:solidFill>
              </a:rPr>
              <a:t>Buyer UI Design</a:t>
            </a:r>
            <a:endParaRPr b="1" sz="700">
              <a:solidFill>
                <a:srgbClr val="FE502D"/>
              </a:solidFill>
            </a:endParaRPr>
          </a:p>
        </p:txBody>
      </p:sp>
      <p:pic>
        <p:nvPicPr>
          <p:cNvPr id="225" name="Google Shape;225;p32"/>
          <p:cNvPicPr preferRelativeResize="0"/>
          <p:nvPr/>
        </p:nvPicPr>
        <p:blipFill>
          <a:blip r:embed="rId3">
            <a:alphaModFix/>
          </a:blip>
          <a:stretch>
            <a:fillRect/>
          </a:stretch>
        </p:blipFill>
        <p:spPr>
          <a:xfrm>
            <a:off x="682700" y="1086989"/>
            <a:ext cx="1670762" cy="3615947"/>
          </a:xfrm>
          <a:prstGeom prst="rect">
            <a:avLst/>
          </a:prstGeom>
          <a:noFill/>
          <a:ln>
            <a:noFill/>
          </a:ln>
        </p:spPr>
      </p:pic>
      <p:pic>
        <p:nvPicPr>
          <p:cNvPr id="226" name="Google Shape;226;p32"/>
          <p:cNvPicPr preferRelativeResize="0"/>
          <p:nvPr/>
        </p:nvPicPr>
        <p:blipFill>
          <a:blip r:embed="rId4">
            <a:alphaModFix/>
          </a:blip>
          <a:stretch>
            <a:fillRect/>
          </a:stretch>
        </p:blipFill>
        <p:spPr>
          <a:xfrm>
            <a:off x="2687368" y="1086989"/>
            <a:ext cx="1670762" cy="3615947"/>
          </a:xfrm>
          <a:prstGeom prst="rect">
            <a:avLst/>
          </a:prstGeom>
          <a:noFill/>
          <a:ln>
            <a:noFill/>
          </a:ln>
        </p:spPr>
      </p:pic>
      <p:pic>
        <p:nvPicPr>
          <p:cNvPr id="227" name="Google Shape;227;p32"/>
          <p:cNvPicPr preferRelativeResize="0"/>
          <p:nvPr/>
        </p:nvPicPr>
        <p:blipFill>
          <a:blip r:embed="rId5">
            <a:alphaModFix/>
          </a:blip>
          <a:stretch>
            <a:fillRect/>
          </a:stretch>
        </p:blipFill>
        <p:spPr>
          <a:xfrm>
            <a:off x="4692036" y="1183700"/>
            <a:ext cx="1581391" cy="3422525"/>
          </a:xfrm>
          <a:prstGeom prst="rect">
            <a:avLst/>
          </a:prstGeom>
          <a:noFill/>
          <a:ln>
            <a:noFill/>
          </a:ln>
        </p:spPr>
      </p:pic>
      <p:pic>
        <p:nvPicPr>
          <p:cNvPr id="228" name="Google Shape;228;p32"/>
          <p:cNvPicPr preferRelativeResize="0"/>
          <p:nvPr/>
        </p:nvPicPr>
        <p:blipFill>
          <a:blip r:embed="rId6">
            <a:alphaModFix/>
          </a:blip>
          <a:stretch>
            <a:fillRect/>
          </a:stretch>
        </p:blipFill>
        <p:spPr>
          <a:xfrm>
            <a:off x="6607333" y="1192608"/>
            <a:ext cx="1573158" cy="3404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8C57"/>
        </a:solidFill>
      </p:bgPr>
    </p:bg>
    <p:spTree>
      <p:nvGrpSpPr>
        <p:cNvPr id="232" name="Shape 232"/>
        <p:cNvGrpSpPr/>
        <p:nvPr/>
      </p:nvGrpSpPr>
      <p:grpSpPr>
        <a:xfrm>
          <a:off x="0" y="0"/>
          <a:ext cx="0" cy="0"/>
          <a:chOff x="0" y="0"/>
          <a:chExt cx="0" cy="0"/>
        </a:xfrm>
      </p:grpSpPr>
      <p:sp>
        <p:nvSpPr>
          <p:cNvPr id="233" name="Google Shape;233;p33"/>
          <p:cNvSpPr txBox="1"/>
          <p:nvPr/>
        </p:nvSpPr>
        <p:spPr>
          <a:xfrm>
            <a:off x="2494950" y="298013"/>
            <a:ext cx="4154100" cy="654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200">
                <a:solidFill>
                  <a:schemeClr val="lt1"/>
                </a:solidFill>
              </a:rPr>
              <a:t>Seller </a:t>
            </a:r>
            <a:r>
              <a:rPr b="1" i="0" lang="en" sz="4200" u="none" cap="none" strike="noStrike">
                <a:solidFill>
                  <a:schemeClr val="lt1"/>
                </a:solidFill>
              </a:rPr>
              <a:t>UI Design </a:t>
            </a:r>
            <a:endParaRPr b="1" sz="700">
              <a:solidFill>
                <a:schemeClr val="lt1"/>
              </a:solidFill>
            </a:endParaRPr>
          </a:p>
        </p:txBody>
      </p:sp>
      <p:pic>
        <p:nvPicPr>
          <p:cNvPr id="234" name="Google Shape;234;p33"/>
          <p:cNvPicPr preferRelativeResize="0"/>
          <p:nvPr/>
        </p:nvPicPr>
        <p:blipFill>
          <a:blip r:embed="rId3">
            <a:alphaModFix/>
          </a:blip>
          <a:stretch>
            <a:fillRect/>
          </a:stretch>
        </p:blipFill>
        <p:spPr>
          <a:xfrm>
            <a:off x="4788270" y="1167213"/>
            <a:ext cx="1696791" cy="3672280"/>
          </a:xfrm>
          <a:prstGeom prst="rect">
            <a:avLst/>
          </a:prstGeom>
          <a:noFill/>
          <a:ln>
            <a:noFill/>
          </a:ln>
        </p:spPr>
      </p:pic>
      <p:pic>
        <p:nvPicPr>
          <p:cNvPr id="235" name="Google Shape;235;p33"/>
          <p:cNvPicPr preferRelativeResize="0"/>
          <p:nvPr/>
        </p:nvPicPr>
        <p:blipFill>
          <a:blip r:embed="rId4">
            <a:alphaModFix/>
          </a:blip>
          <a:stretch>
            <a:fillRect/>
          </a:stretch>
        </p:blipFill>
        <p:spPr>
          <a:xfrm>
            <a:off x="2658938" y="1167217"/>
            <a:ext cx="1696791" cy="3672266"/>
          </a:xfrm>
          <a:prstGeom prst="rect">
            <a:avLst/>
          </a:prstGeom>
          <a:noFill/>
          <a:ln>
            <a:noFill/>
          </a:ln>
        </p:spPr>
      </p:pic>
      <p:pic>
        <p:nvPicPr>
          <p:cNvPr id="236" name="Google Shape;236;p33"/>
          <p:cNvPicPr preferRelativeResize="0"/>
          <p:nvPr/>
        </p:nvPicPr>
        <p:blipFill>
          <a:blip r:embed="rId5">
            <a:alphaModFix/>
          </a:blip>
          <a:stretch>
            <a:fillRect/>
          </a:stretch>
        </p:blipFill>
        <p:spPr>
          <a:xfrm>
            <a:off x="529606" y="1167213"/>
            <a:ext cx="1696791" cy="3672281"/>
          </a:xfrm>
          <a:prstGeom prst="rect">
            <a:avLst/>
          </a:prstGeom>
          <a:noFill/>
          <a:ln>
            <a:noFill/>
          </a:ln>
        </p:spPr>
      </p:pic>
      <p:pic>
        <p:nvPicPr>
          <p:cNvPr id="237" name="Google Shape;237;p33"/>
          <p:cNvPicPr preferRelativeResize="0"/>
          <p:nvPr/>
        </p:nvPicPr>
        <p:blipFill>
          <a:blip r:embed="rId6">
            <a:alphaModFix/>
          </a:blip>
          <a:stretch>
            <a:fillRect/>
          </a:stretch>
        </p:blipFill>
        <p:spPr>
          <a:xfrm>
            <a:off x="6917602" y="1167218"/>
            <a:ext cx="1696791" cy="36722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8C57"/>
        </a:solidFill>
      </p:bgPr>
    </p:bg>
    <p:spTree>
      <p:nvGrpSpPr>
        <p:cNvPr id="241" name="Shape 241"/>
        <p:cNvGrpSpPr/>
        <p:nvPr/>
      </p:nvGrpSpPr>
      <p:grpSpPr>
        <a:xfrm>
          <a:off x="0" y="0"/>
          <a:ext cx="0" cy="0"/>
          <a:chOff x="0" y="0"/>
          <a:chExt cx="0" cy="0"/>
        </a:xfrm>
      </p:grpSpPr>
      <p:sp>
        <p:nvSpPr>
          <p:cNvPr id="242" name="Google Shape;242;p34"/>
          <p:cNvSpPr/>
          <p:nvPr/>
        </p:nvSpPr>
        <p:spPr>
          <a:xfrm>
            <a:off x="4785341" y="698973"/>
            <a:ext cx="3604404" cy="362056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43" name="Google Shape;243;p34"/>
          <p:cNvPicPr preferRelativeResize="0"/>
          <p:nvPr/>
        </p:nvPicPr>
        <p:blipFill rotWithShape="1">
          <a:blip r:embed="rId3">
            <a:alphaModFix/>
          </a:blip>
          <a:srcRect b="0" l="0" r="0" t="0"/>
          <a:stretch/>
        </p:blipFill>
        <p:spPr>
          <a:xfrm rot="-10628992">
            <a:off x="7227001" y="3665683"/>
            <a:ext cx="1167492" cy="163036"/>
          </a:xfrm>
          <a:prstGeom prst="rect">
            <a:avLst/>
          </a:prstGeom>
          <a:noFill/>
          <a:ln>
            <a:noFill/>
          </a:ln>
        </p:spPr>
      </p:pic>
      <p:pic>
        <p:nvPicPr>
          <p:cNvPr id="244" name="Google Shape;244;p34"/>
          <p:cNvPicPr preferRelativeResize="0"/>
          <p:nvPr/>
        </p:nvPicPr>
        <p:blipFill rotWithShape="1">
          <a:blip r:embed="rId4">
            <a:alphaModFix/>
          </a:blip>
          <a:srcRect b="0" l="0" r="0" t="0"/>
          <a:stretch/>
        </p:blipFill>
        <p:spPr>
          <a:xfrm>
            <a:off x="5310986" y="1766125"/>
            <a:ext cx="2743615" cy="1611251"/>
          </a:xfrm>
          <a:prstGeom prst="rect">
            <a:avLst/>
          </a:prstGeom>
          <a:noFill/>
          <a:ln>
            <a:noFill/>
          </a:ln>
        </p:spPr>
      </p:pic>
      <p:pic>
        <p:nvPicPr>
          <p:cNvPr id="245" name="Google Shape;245;p34"/>
          <p:cNvPicPr preferRelativeResize="0"/>
          <p:nvPr/>
        </p:nvPicPr>
        <p:blipFill rotWithShape="1">
          <a:blip r:embed="rId5">
            <a:alphaModFix/>
          </a:blip>
          <a:srcRect b="0" l="0" r="0" t="0"/>
          <a:stretch/>
        </p:blipFill>
        <p:spPr>
          <a:xfrm rot="-1879380">
            <a:off x="5130037" y="863948"/>
            <a:ext cx="1093729" cy="576304"/>
          </a:xfrm>
          <a:prstGeom prst="rect">
            <a:avLst/>
          </a:prstGeom>
          <a:noFill/>
          <a:ln>
            <a:noFill/>
          </a:ln>
        </p:spPr>
      </p:pic>
      <p:grpSp>
        <p:nvGrpSpPr>
          <p:cNvPr id="246" name="Google Shape;246;p34"/>
          <p:cNvGrpSpPr/>
          <p:nvPr/>
        </p:nvGrpSpPr>
        <p:grpSpPr>
          <a:xfrm>
            <a:off x="689824" y="1627713"/>
            <a:ext cx="3455706" cy="1888074"/>
            <a:chOff x="0" y="0"/>
            <a:chExt cx="9215217" cy="5034866"/>
          </a:xfrm>
        </p:grpSpPr>
        <p:sp>
          <p:nvSpPr>
            <p:cNvPr id="247" name="Google Shape;247;p34"/>
            <p:cNvSpPr txBox="1"/>
            <p:nvPr/>
          </p:nvSpPr>
          <p:spPr>
            <a:xfrm>
              <a:off x="0" y="0"/>
              <a:ext cx="9215100" cy="348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200" u="none" cap="none" strike="noStrike">
                  <a:solidFill>
                    <a:srgbClr val="FFFFFF"/>
                  </a:solidFill>
                </a:rPr>
                <a:t>Collaborate</a:t>
              </a:r>
              <a:r>
                <a:rPr b="1" i="0" lang="en" sz="4200" u="none" cap="none" strike="noStrike">
                  <a:solidFill>
                    <a:srgbClr val="FE502D"/>
                  </a:solidFill>
                </a:rPr>
                <a:t> </a:t>
              </a:r>
              <a:r>
                <a:rPr b="1" lang="en" sz="4200"/>
                <a:t>I</a:t>
              </a:r>
              <a:r>
                <a:rPr b="1" i="0" lang="en" sz="4200" u="none" cap="none" strike="noStrike">
                  <a:solidFill>
                    <a:srgbClr val="000000"/>
                  </a:solidFill>
                </a:rPr>
                <a:t>n Project</a:t>
              </a:r>
              <a:endParaRPr b="1" sz="700"/>
            </a:p>
          </p:txBody>
        </p:sp>
        <p:sp>
          <p:nvSpPr>
            <p:cNvPr id="248" name="Google Shape;248;p34"/>
            <p:cNvSpPr txBox="1"/>
            <p:nvPr/>
          </p:nvSpPr>
          <p:spPr>
            <a:xfrm>
              <a:off x="0" y="3521764"/>
              <a:ext cx="9215217" cy="1513102"/>
            </a:xfrm>
            <a:prstGeom prst="rect">
              <a:avLst/>
            </a:prstGeom>
            <a:noFill/>
            <a:ln>
              <a:noFill/>
            </a:ln>
          </p:spPr>
          <p:txBody>
            <a:bodyPr anchorCtr="0" anchor="t" bIns="0" lIns="0" spcFirstLastPara="1" rIns="0" wrap="square" tIns="0">
              <a:spAutoFit/>
            </a:bodyPr>
            <a:lstStyle/>
            <a:p>
              <a:pPr indent="-127000" lvl="1" marL="254000" marR="0" rtl="0" algn="l">
                <a:lnSpc>
                  <a:spcPct val="125000"/>
                </a:lnSpc>
                <a:spcBef>
                  <a:spcPts val="0"/>
                </a:spcBef>
                <a:spcAft>
                  <a:spcPts val="0"/>
                </a:spcAft>
                <a:buClr>
                  <a:srgbClr val="000000"/>
                </a:buClr>
                <a:buSzPts val="1200"/>
                <a:buFont typeface="Arial"/>
                <a:buChar char="•"/>
              </a:pPr>
              <a:r>
                <a:rPr b="0" i="0" lang="en" sz="1200" u="none" cap="none" strike="noStrike">
                  <a:solidFill>
                    <a:srgbClr val="000000"/>
                  </a:solidFill>
                  <a:latin typeface="Roboto"/>
                  <a:ea typeface="Roboto"/>
                  <a:cs typeface="Roboto"/>
                  <a:sym typeface="Roboto"/>
                </a:rPr>
                <a:t> Android Contibution </a:t>
              </a:r>
              <a:endParaRPr sz="700"/>
            </a:p>
            <a:p>
              <a:pPr indent="-127000" lvl="1" marL="254000" marR="0" rtl="0" algn="l">
                <a:lnSpc>
                  <a:spcPct val="125000"/>
                </a:lnSpc>
                <a:spcBef>
                  <a:spcPts val="0"/>
                </a:spcBef>
                <a:spcAft>
                  <a:spcPts val="0"/>
                </a:spcAft>
                <a:buClr>
                  <a:srgbClr val="000000"/>
                </a:buClr>
                <a:buSzPts val="1200"/>
                <a:buFont typeface="Arial"/>
                <a:buChar char="•"/>
              </a:pPr>
              <a:r>
                <a:rPr b="0" i="0" lang="en" sz="1200" u="none" cap="none" strike="noStrike">
                  <a:solidFill>
                    <a:srgbClr val="000000"/>
                  </a:solidFill>
                  <a:latin typeface="Roboto"/>
                  <a:ea typeface="Roboto"/>
                  <a:cs typeface="Roboto"/>
                  <a:sym typeface="Roboto"/>
                </a:rPr>
                <a:t> Machine Learning Contibution </a:t>
              </a:r>
              <a:endParaRPr sz="700"/>
            </a:p>
            <a:p>
              <a:pPr indent="-127000" lvl="1" marL="254000" marR="0" rtl="0" algn="l">
                <a:lnSpc>
                  <a:spcPct val="125000"/>
                </a:lnSpc>
                <a:spcBef>
                  <a:spcPts val="0"/>
                </a:spcBef>
                <a:spcAft>
                  <a:spcPts val="0"/>
                </a:spcAft>
                <a:buClr>
                  <a:srgbClr val="000000"/>
                </a:buClr>
                <a:buSzPts val="1200"/>
                <a:buFont typeface="Arial"/>
                <a:buChar char="•"/>
              </a:pPr>
              <a:r>
                <a:rPr b="0" i="0" lang="en" sz="1200" u="none" cap="none" strike="noStrike">
                  <a:solidFill>
                    <a:srgbClr val="000000"/>
                  </a:solidFill>
                  <a:latin typeface="Roboto"/>
                  <a:ea typeface="Roboto"/>
                  <a:cs typeface="Roboto"/>
                  <a:sym typeface="Roboto"/>
                </a:rPr>
                <a:t> Cloud Computing Contibution </a:t>
              </a:r>
              <a:endParaRPr sz="700"/>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